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omments/modernComment_128_FBD02247.xml" ContentType="application/vnd.ms-powerpoint.comments+xml"/>
  <Override PartName="/ppt/comments/modernComment_109_9C097214.xml" ContentType="application/vnd.ms-powerpoint.comments+xml"/>
  <Override PartName="/ppt/comments/modernComment_11B_BB08B4E6.xml" ContentType="application/vnd.ms-powerpoint.comments+xml"/>
  <Override PartName="/ppt/revisionInfo.xml" ContentType="application/vnd.ms-powerpoint.revisioninfo+xml"/>
  <Override PartName="/ppt/authors.xml" ContentType="application/vnd.ms-powerpoint.author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6" r:id="rId1"/>
    <p:sldMasterId id="2147483737" r:id="rId2"/>
    <p:sldMasterId id="2147483719" r:id="rId3"/>
    <p:sldMasterId id="2147483754" r:id="rId4"/>
    <p:sldMasterId id="2147483728" r:id="rId5"/>
    <p:sldMasterId id="2147483763" r:id="rId6"/>
  </p:sldMasterIdLst>
  <p:notesMasterIdLst>
    <p:notesMasterId r:id="rId30"/>
  </p:notesMasterIdLst>
  <p:sldIdLst>
    <p:sldId id="271" r:id="rId7"/>
    <p:sldId id="256" r:id="rId8"/>
    <p:sldId id="295" r:id="rId9"/>
    <p:sldId id="314" r:id="rId10"/>
    <p:sldId id="313" r:id="rId11"/>
    <p:sldId id="296" r:id="rId12"/>
    <p:sldId id="262" r:id="rId13"/>
    <p:sldId id="265" r:id="rId14"/>
    <p:sldId id="283" r:id="rId15"/>
    <p:sldId id="319" r:id="rId16"/>
    <p:sldId id="320" r:id="rId17"/>
    <p:sldId id="261" r:id="rId18"/>
    <p:sldId id="284" r:id="rId19"/>
    <p:sldId id="285" r:id="rId20"/>
    <p:sldId id="286" r:id="rId21"/>
    <p:sldId id="287" r:id="rId22"/>
    <p:sldId id="311" r:id="rId23"/>
    <p:sldId id="298" r:id="rId24"/>
    <p:sldId id="279" r:id="rId25"/>
    <p:sldId id="297" r:id="rId26"/>
    <p:sldId id="263" r:id="rId27"/>
    <p:sldId id="299" r:id="rId28"/>
    <p:sldId id="28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96346D7-ED79-4896-8034-CD92B7AACA87}">
          <p14:sldIdLst>
            <p14:sldId id="271"/>
          </p14:sldIdLst>
        </p14:section>
        <p14:section name="Cybersecurity introduction" id="{913FF075-1812-4E74-8292-01430DEBEF80}">
          <p14:sldIdLst>
            <p14:sldId id="256"/>
            <p14:sldId id="295"/>
            <p14:sldId id="314"/>
            <p14:sldId id="313"/>
            <p14:sldId id="296"/>
            <p14:sldId id="262"/>
            <p14:sldId id="265"/>
            <p14:sldId id="283"/>
            <p14:sldId id="319"/>
            <p14:sldId id="320"/>
            <p14:sldId id="261"/>
            <p14:sldId id="284"/>
            <p14:sldId id="285"/>
            <p14:sldId id="286"/>
            <p14:sldId id="287"/>
            <p14:sldId id="311"/>
            <p14:sldId id="298"/>
            <p14:sldId id="279"/>
            <p14:sldId id="297"/>
            <p14:sldId id="263"/>
            <p14:sldId id="299"/>
            <p14:sldId id="288"/>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orient="horz" pos="48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E1601C-0FF5-9A51-4B83-32561C8589C2}" name="Abdul Mughni, Mohammad" initials="AM" userId="S::ma9159@aru.ac.uk::19f1fc28-22a9-4efb-80ed-9af429249a7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D49"/>
    <a:srgbClr val="CF4520"/>
    <a:srgbClr val="000000"/>
    <a:srgbClr val="008578"/>
    <a:srgbClr val="FFD100"/>
    <a:srgbClr val="FFD20D"/>
    <a:srgbClr val="FFFFFF"/>
    <a:srgbClr val="0077C8"/>
    <a:srgbClr val="5C068C"/>
    <a:srgbClr val="A609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CD1A5C-D030-DEB2-4E04-FAF47BEDD8E2}" v="32" dt="2025-11-26T12:12:57.950"/>
    <p1510:client id="{9FE60FC8-6C82-1E60-5206-69EC4637C0CF}" v="532" dt="2025-11-26T13:29:14.920"/>
    <p1510:client id="{DE76F043-13DE-AB50-622C-09E23CCCD610}" v="18" dt="2025-11-26T17:56:26.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 d="2"/>
          <a:sy n="1" d="2"/>
        </p:scale>
        <p:origin x="-2874" y="-1512"/>
      </p:cViewPr>
      <p:guideLst>
        <p:guide orient="horz" pos="2160"/>
        <p:guide orient="horz" pos="48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10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10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https://myaru-my.sharepoint.com/personal/ma9159_aru_ac_uk/Documents/Presentation_BarStacked100.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https://myaru-my.sharepoint.com/personal/ma9159_aru_ac_uk/Documents/Presentation_Doughnut.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https://myaru-my.sharepoint.com/personal/nes1_aru_ac_uk/Documents/ANGLIA/Research/CyberLocal/Research%20summaries/Presentation%20AI%20and%20Cybersecurity%20Introduction_ColumnStacked%201.xlsx" TargetMode="Externa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https://myaru-my.sharepoint.com/personal/nes1_aru_ac_uk/Documents/ANGLIA/Research/CyberLocal/Research%20summaries/Presentation%20AI%20and%20Cybersecurity%20Introduction_ColumnStack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00000"/>
                </a:solidFill>
                <a:latin typeface="+mn-lt"/>
                <a:ea typeface="+mn-ea"/>
                <a:cs typeface="+mn-cs"/>
              </a:defRPr>
            </a:pPr>
            <a:r>
              <a:rPr lang="en-US"/>
              <a:t>Cyber Attacks Across Businesses</a:t>
            </a:r>
          </a:p>
        </c:rich>
      </c:tx>
      <c:layout/>
      <c:overlay val="0"/>
      <c:spPr>
        <a:noFill/>
        <a:ln>
          <a:noFill/>
        </a:ln>
        <a:effectLst/>
      </c:spPr>
    </c:title>
    <c:autoTitleDeleted val="0"/>
    <c:plotArea>
      <c:layout/>
      <c:barChart>
        <c:barDir val="bar"/>
        <c:grouping val="percentStacked"/>
        <c:varyColors val="0"/>
        <c:ser>
          <c:idx val="0"/>
          <c:order val="0"/>
          <c:tx>
            <c:strRef>
              <c:f>Sheet1!$B$1</c:f>
              <c:strCache>
                <c:ptCount val="1"/>
                <c:pt idx="0">
                  <c:v>Attacked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Large businesses</c:v>
                </c:pt>
                <c:pt idx="1">
                  <c:v>Medium businesses</c:v>
                </c:pt>
                <c:pt idx="2">
                  <c:v>Small businesses</c:v>
                </c:pt>
                <c:pt idx="3">
                  <c:v>Micro businesses</c:v>
                </c:pt>
              </c:strCache>
            </c:strRef>
          </c:cat>
          <c:val>
            <c:numRef>
              <c:f>Sheet1!$B$2:$B$5</c:f>
              <c:numCache>
                <c:formatCode>General</c:formatCode>
                <c:ptCount val="4"/>
                <c:pt idx="0">
                  <c:v>74</c:v>
                </c:pt>
                <c:pt idx="1">
                  <c:v>67</c:v>
                </c:pt>
                <c:pt idx="2">
                  <c:v>50</c:v>
                </c:pt>
                <c:pt idx="3">
                  <c:v>41</c:v>
                </c:pt>
              </c:numCache>
            </c:numRef>
          </c:val>
          <c:extLst xmlns:c16r2="http://schemas.microsoft.com/office/drawing/2015/06/chart">
            <c:ext xmlns:c16="http://schemas.microsoft.com/office/drawing/2014/chart" uri="{C3380CC4-5D6E-409C-BE32-E72D297353CC}">
              <c16:uniqueId val="{00000000-D6BB-4573-824E-CC84074505B1}"/>
            </c:ext>
          </c:extLst>
        </c:ser>
        <c:ser>
          <c:idx val="1"/>
          <c:order val="1"/>
          <c:tx>
            <c:strRef>
              <c:f>Sheet1!$C$1</c:f>
              <c:strCache>
                <c:ptCount val="1"/>
                <c:pt idx="0">
                  <c:v>Safe</c:v>
                </c:pt>
              </c:strCache>
            </c:strRef>
          </c:tx>
          <c:spPr>
            <a:solidFill>
              <a:srgbClr val="EACECE"/>
            </a:solidFill>
            <a:ln>
              <a:noFill/>
            </a:ln>
            <a:effectLst/>
          </c:spPr>
          <c:invertIfNegative val="0"/>
          <c:dLbls>
            <c:delete val="1"/>
          </c:dLbls>
          <c:cat>
            <c:strRef>
              <c:f>Sheet1!$A$2:$A$5</c:f>
              <c:strCache>
                <c:ptCount val="4"/>
                <c:pt idx="0">
                  <c:v>Large businesses</c:v>
                </c:pt>
                <c:pt idx="1">
                  <c:v>Medium businesses</c:v>
                </c:pt>
                <c:pt idx="2">
                  <c:v>Small businesses</c:v>
                </c:pt>
                <c:pt idx="3">
                  <c:v>Micro businesses</c:v>
                </c:pt>
              </c:strCache>
            </c:strRef>
          </c:cat>
          <c:val>
            <c:numRef>
              <c:f>Sheet1!$C$2:$C$5</c:f>
              <c:numCache>
                <c:formatCode>General</c:formatCode>
                <c:ptCount val="4"/>
                <c:pt idx="0">
                  <c:v>26</c:v>
                </c:pt>
                <c:pt idx="1">
                  <c:v>33</c:v>
                </c:pt>
                <c:pt idx="2">
                  <c:v>50</c:v>
                </c:pt>
                <c:pt idx="3">
                  <c:v>39</c:v>
                </c:pt>
              </c:numCache>
            </c:numRef>
          </c:val>
          <c:extLst xmlns:c16r2="http://schemas.microsoft.com/office/drawing/2015/06/chart">
            <c:ext xmlns:c16="http://schemas.microsoft.com/office/drawing/2014/chart" uri="{C3380CC4-5D6E-409C-BE32-E72D297353CC}">
              <c16:uniqueId val="{00000001-D6BB-4573-824E-CC84074505B1}"/>
            </c:ext>
          </c:extLst>
        </c:ser>
        <c:dLbls>
          <c:dLblPos val="inEnd"/>
          <c:showLegendKey val="0"/>
          <c:showVal val="1"/>
          <c:showCatName val="0"/>
          <c:showSerName val="0"/>
          <c:showPercent val="0"/>
          <c:showBubbleSize val="0"/>
        </c:dLbls>
        <c:gapWidth val="150"/>
        <c:overlap val="100"/>
        <c:axId val="145829888"/>
        <c:axId val="145831424"/>
      </c:barChart>
      <c:catAx>
        <c:axId val="14582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145831424"/>
        <c:crosses val="autoZero"/>
        <c:auto val="1"/>
        <c:lblAlgn val="ctr"/>
        <c:lblOffset val="100"/>
        <c:noMultiLvlLbl val="0"/>
      </c:catAx>
      <c:valAx>
        <c:axId val="1458314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F2F2F2"/>
                </a:solidFill>
                <a:latin typeface="+mn-lt"/>
                <a:ea typeface="+mn-ea"/>
                <a:cs typeface="+mn-cs"/>
              </a:defRPr>
            </a:pPr>
            <a:endParaRPr lang="en-US"/>
          </a:p>
        </c:txPr>
        <c:crossAx val="145829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rgbClr val="000000"/>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spPr>
            <a:solidFill>
              <a:srgbClr val="C00000"/>
            </a:solidFill>
            <a:ln w="25400">
              <a:noFill/>
            </a:ln>
          </c:spPr>
          <c:dPt>
            <c:idx val="0"/>
            <c:bubble3D val="0"/>
            <c:spPr>
              <a:solidFill>
                <a:srgbClr val="C00000"/>
              </a:solidFill>
              <a:ln w="25400">
                <a:noFill/>
              </a:ln>
              <a:effectLst/>
            </c:spPr>
            <c:extLst xmlns:c16r2="http://schemas.microsoft.com/office/drawing/2015/06/chart">
              <c:ext xmlns:c16="http://schemas.microsoft.com/office/drawing/2014/chart" uri="{C3380CC4-5D6E-409C-BE32-E72D297353CC}">
                <c16:uniqueId val="{00000001-84A6-47BF-AE9B-74F6A5892AA5}"/>
              </c:ext>
            </c:extLst>
          </c:dPt>
          <c:dPt>
            <c:idx val="1"/>
            <c:bubble3D val="0"/>
            <c:spPr>
              <a:solidFill>
                <a:srgbClr val="CF7878"/>
              </a:solidFill>
              <a:ln w="25400">
                <a:noFill/>
              </a:ln>
              <a:effectLst/>
            </c:spPr>
            <c:extLst xmlns:c16r2="http://schemas.microsoft.com/office/drawing/2015/06/chart">
              <c:ext xmlns:c16="http://schemas.microsoft.com/office/drawing/2014/chart" uri="{C3380CC4-5D6E-409C-BE32-E72D297353CC}">
                <c16:uniqueId val="{00000003-84A6-47BF-AE9B-74F6A5892AA5}"/>
              </c:ext>
            </c:extLst>
          </c:dPt>
          <c:dPt>
            <c:idx val="2"/>
            <c:bubble3D val="0"/>
            <c:spPr>
              <a:solidFill>
                <a:srgbClr val="D6A1A1"/>
              </a:solidFill>
              <a:ln w="25400">
                <a:noFill/>
              </a:ln>
              <a:effectLst/>
            </c:spPr>
            <c:extLst xmlns:c16r2="http://schemas.microsoft.com/office/drawing/2015/06/chart">
              <c:ext xmlns:c16="http://schemas.microsoft.com/office/drawing/2014/chart" uri="{C3380CC4-5D6E-409C-BE32-E72D297353CC}">
                <c16:uniqueId val="{00000005-84A6-47BF-AE9B-74F6A5892AA5}"/>
              </c:ext>
            </c:extLst>
          </c:dPt>
          <c:dPt>
            <c:idx val="3"/>
            <c:bubble3D val="0"/>
            <c:spPr>
              <a:solidFill>
                <a:srgbClr val="F0D5D5"/>
              </a:solidFill>
              <a:ln w="25400">
                <a:noFill/>
              </a:ln>
              <a:effectLst/>
            </c:spPr>
            <c:extLst xmlns:c16r2="http://schemas.microsoft.com/office/drawing/2015/06/chart">
              <c:ext xmlns:c16="http://schemas.microsoft.com/office/drawing/2014/chart" uri="{C3380CC4-5D6E-409C-BE32-E72D297353CC}">
                <c16:uniqueId val="{00000007-84A6-47BF-AE9B-74F6A5892AA5}"/>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FFFF"/>
                      </a:solidFill>
                      <a:latin typeface="+mn-lt"/>
                      <a:ea typeface="+mn-ea"/>
                      <a:cs typeface="+mn-cs"/>
                    </a:defRPr>
                  </a:pPr>
                  <a:endParaRPr lang="en-US"/>
                </a:p>
              </c:txPr>
              <c:showLegendKey val="0"/>
              <c:showVal val="0"/>
              <c:showCatName val="0"/>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FFFF"/>
                      </a:solidFill>
                      <a:latin typeface="+mn-lt"/>
                      <a:ea typeface="+mn-ea"/>
                      <a:cs typeface="+mn-cs"/>
                    </a:defRPr>
                  </a:pPr>
                  <a:endParaRPr lang="en-US"/>
                </a:p>
              </c:txPr>
              <c:showLegendKey val="0"/>
              <c:showVal val="0"/>
              <c:showCatName val="0"/>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0000"/>
                    </a:solidFill>
                    <a:latin typeface="+mn-lt"/>
                    <a:ea typeface="+mn-ea"/>
                    <a:cs typeface="+mn-cs"/>
                  </a:defRPr>
                </a:pPr>
                <a:endParaRPr lang="en-US"/>
              </a:p>
            </c:txPr>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Sheet1!$A$2:$A$5</c:f>
              <c:strCache>
                <c:ptCount val="4"/>
                <c:pt idx="0">
                  <c:v>Phishing </c:v>
                </c:pt>
                <c:pt idx="1">
                  <c:v>Malware </c:v>
                </c:pt>
                <c:pt idx="2">
                  <c:v>Denial Of Service </c:v>
                </c:pt>
                <c:pt idx="3">
                  <c:v>Ransomware</c:v>
                </c:pt>
              </c:strCache>
            </c:strRef>
          </c:cat>
          <c:val>
            <c:numRef>
              <c:f>Sheet1!$B$2:$B$5</c:f>
              <c:numCache>
                <c:formatCode>General</c:formatCode>
                <c:ptCount val="4"/>
                <c:pt idx="0">
                  <c:v>119</c:v>
                </c:pt>
                <c:pt idx="1">
                  <c:v>18</c:v>
                </c:pt>
                <c:pt idx="2">
                  <c:v>12</c:v>
                </c:pt>
                <c:pt idx="3">
                  <c:v>12</c:v>
                </c:pt>
              </c:numCache>
            </c:numRef>
          </c:val>
          <c:extLst xmlns:c16r2="http://schemas.microsoft.com/office/drawing/2015/06/chart">
            <c:ext xmlns:c16="http://schemas.microsoft.com/office/drawing/2014/chart" uri="{C3380CC4-5D6E-409C-BE32-E72D297353CC}">
              <c16:uniqueId val="{00000008-BAC6-4548-8918-53ABF36D4542}"/>
            </c:ext>
          </c:extLst>
        </c:ser>
        <c:dLbls>
          <c:showLegendKey val="0"/>
          <c:showVal val="1"/>
          <c:showCatName val="0"/>
          <c:showSerName val="0"/>
          <c:showPercent val="0"/>
          <c:showBubbleSize val="0"/>
          <c:showLeaderLines val="0"/>
        </c:dLbls>
        <c:firstSliceAng val="0"/>
        <c:holeSize val="60"/>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00000"/>
                </a:solidFill>
                <a:latin typeface="+mn-lt"/>
                <a:ea typeface="+mn-ea"/>
                <a:cs typeface="+mn-cs"/>
              </a:defRPr>
            </a:pPr>
            <a:r>
              <a:rPr lang="en-US"/>
              <a:t>Average Monitory Loss</a:t>
            </a:r>
          </a:p>
        </c:rich>
      </c:tx>
      <c:layout/>
      <c:overlay val="0"/>
      <c:spPr>
        <a:noFill/>
        <a:ln>
          <a:noFill/>
        </a:ln>
        <a:effectLst/>
      </c:spPr>
    </c:title>
    <c:autoTitleDeleted val="0"/>
    <c:plotArea>
      <c:layout/>
      <c:barChart>
        <c:barDir val="col"/>
        <c:grouping val="stacked"/>
        <c:varyColors val="0"/>
        <c:ser>
          <c:idx val="0"/>
          <c:order val="0"/>
          <c:tx>
            <c:strRef>
              <c:f>Sheet1!$B$1</c:f>
              <c:strCache>
                <c:ptCount val="1"/>
                <c:pt idx="0">
                  <c:v>Monitory loss</c:v>
                </c:pt>
              </c:strCache>
            </c:strRef>
          </c:tx>
          <c:spPr>
            <a:solidFill>
              <a:srgbClr val="C00000"/>
            </a:solidFill>
            <a:ln>
              <a:noFill/>
            </a:ln>
            <a:effectLst/>
          </c:spPr>
          <c:invertIfNegative val="0"/>
          <c:dLbls>
            <c:dLbl>
              <c:idx val="0"/>
              <c:layout/>
              <c:tx>
                <c:rich>
                  <a:bodyPr/>
                  <a:lstStyle/>
                  <a:p>
                    <a:r>
                      <a:rPr lang="en-US"/>
                      <a:t>£ 3110</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0-D7E5-457B-9563-37784A88640A}"/>
                </c:ext>
              </c:extLst>
            </c:dLbl>
            <c:dLbl>
              <c:idx val="1"/>
              <c:layout/>
              <c:tx>
                <c:rich>
                  <a:bodyPr/>
                  <a:lstStyle/>
                  <a:p>
                    <a:r>
                      <a:rPr lang="en-US"/>
                      <a:t>£ 3040</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1-D7E5-457B-9563-37784A88640A}"/>
                </c:ext>
              </c:extLst>
            </c:dLbl>
            <c:dLbl>
              <c:idx val="2"/>
              <c:layout/>
              <c:tx>
                <c:rich>
                  <a:bodyPr/>
                  <a:lstStyle/>
                  <a:p>
                    <a:r>
                      <a:rPr lang="en-US"/>
                      <a:t>£ 4020</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2-D7E5-457B-9563-37784A88640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 businesses </c:v>
                </c:pt>
                <c:pt idx="1">
                  <c:v>Micro businesses</c:v>
                </c:pt>
                <c:pt idx="2">
                  <c:v>Medium and large businesses </c:v>
                </c:pt>
              </c:strCache>
            </c:strRef>
          </c:cat>
          <c:val>
            <c:numRef>
              <c:f>Sheet1!$B$2:$B$4</c:f>
              <c:numCache>
                <c:formatCode>General</c:formatCode>
                <c:ptCount val="3"/>
                <c:pt idx="0">
                  <c:v>3110</c:v>
                </c:pt>
                <c:pt idx="1">
                  <c:v>3040</c:v>
                </c:pt>
                <c:pt idx="2">
                  <c:v>4020</c:v>
                </c:pt>
              </c:numCache>
            </c:numRef>
          </c:val>
          <c:extLst xmlns:c16r2="http://schemas.microsoft.com/office/drawing/2015/06/chart">
            <c:ext xmlns:c16="http://schemas.microsoft.com/office/drawing/2014/chart" uri="{C3380CC4-5D6E-409C-BE32-E72D297353CC}">
              <c16:uniqueId val="{00000000-2AE9-401D-95E2-522D63F28232}"/>
            </c:ext>
          </c:extLst>
        </c:ser>
        <c:dLbls>
          <c:showLegendKey val="0"/>
          <c:showVal val="0"/>
          <c:showCatName val="0"/>
          <c:showSerName val="0"/>
          <c:showPercent val="0"/>
          <c:showBubbleSize val="0"/>
        </c:dLbls>
        <c:gapWidth val="150"/>
        <c:overlap val="100"/>
        <c:axId val="146155392"/>
        <c:axId val="146156928"/>
      </c:barChart>
      <c:catAx>
        <c:axId val="14615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146156928"/>
        <c:crosses val="autoZero"/>
        <c:auto val="1"/>
        <c:lblAlgn val="ctr"/>
        <c:lblOffset val="100"/>
        <c:noMultiLvlLbl val="0"/>
      </c:catAx>
      <c:valAx>
        <c:axId val="14615692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46155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00000"/>
                </a:solidFill>
                <a:latin typeface="+mn-lt"/>
                <a:ea typeface="+mn-ea"/>
                <a:cs typeface="+mn-cs"/>
              </a:defRPr>
            </a:pPr>
            <a:r>
              <a:rPr lang="en-US"/>
              <a:t>Other Losses and Outcomes</a:t>
            </a:r>
          </a:p>
        </c:rich>
      </c:tx>
      <c:layout/>
      <c:overlay val="0"/>
      <c:spPr>
        <a:noFill/>
        <a:ln>
          <a:noFill/>
        </a:ln>
        <a:effectLst/>
      </c:spPr>
    </c:title>
    <c:autoTitleDeleted val="0"/>
    <c:plotArea>
      <c:layout/>
      <c:barChart>
        <c:barDir val="col"/>
        <c:grouping val="stacked"/>
        <c:varyColors val="0"/>
        <c:ser>
          <c:idx val="0"/>
          <c:order val="0"/>
          <c:tx>
            <c:strRef>
              <c:f>Sheet1!$B$1</c:f>
              <c:strCache>
                <c:ptCount val="1"/>
                <c:pt idx="0">
                  <c:v>Percentage of Affected Businesses</c:v>
                </c:pt>
              </c:strCache>
            </c:strRef>
          </c:tx>
          <c:spPr>
            <a:solidFill>
              <a:srgbClr val="C00000"/>
            </a:solidFill>
            <a:ln>
              <a:noFill/>
            </a:ln>
            <a:effectLst/>
          </c:spPr>
          <c:invertIfNegative val="0"/>
          <c:dLbls>
            <c:dLbl>
              <c:idx val="0"/>
              <c:layout/>
              <c:tx>
                <c:rich>
                  <a:bodyPr/>
                  <a:lstStyle/>
                  <a:p>
                    <a:r>
                      <a:rPr lang="en-US"/>
                      <a:t>7 %</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0-1F9F-43C1-97E0-414AE3921B85}"/>
                </c:ext>
              </c:extLst>
            </c:dLbl>
            <c:dLbl>
              <c:idx val="1"/>
              <c:layout/>
              <c:tx>
                <c:rich>
                  <a:bodyPr/>
                  <a:lstStyle/>
                  <a:p>
                    <a:r>
                      <a:rPr lang="en-US"/>
                      <a:t>6 %</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1-1F9F-43C1-97E0-414AE3921B85}"/>
                </c:ext>
              </c:extLst>
            </c:dLbl>
            <c:dLbl>
              <c:idx val="2"/>
              <c:layout/>
              <c:tx>
                <c:rich>
                  <a:bodyPr/>
                  <a:lstStyle/>
                  <a:p>
                    <a:r>
                      <a:rPr lang="en-US"/>
                      <a:t>3 %</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2-1F9F-43C1-97E0-414AE3921B85}"/>
                </c:ext>
              </c:extLst>
            </c:dLbl>
            <c:dLbl>
              <c:idx val="3"/>
              <c:layout/>
              <c:tx>
                <c:rich>
                  <a:bodyPr/>
                  <a:lstStyle/>
                  <a:p>
                    <a:r>
                      <a:rPr lang="en-US"/>
                      <a:t>3 %</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3-1F9F-43C1-97E0-414AE3921B85}"/>
                </c:ext>
              </c:extLst>
            </c:dLbl>
            <c:dLbl>
              <c:idx val="4"/>
              <c:layout/>
              <c:tx>
                <c:rich>
                  <a:bodyPr/>
                  <a:lstStyle/>
                  <a:p>
                    <a:r>
                      <a:rPr lang="en-US"/>
                      <a:t>2 %</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4-1F9F-43C1-97E0-414AE3921B85}"/>
                </c:ext>
              </c:extLst>
            </c:dLbl>
            <c:dLbl>
              <c:idx val="5"/>
              <c:layout/>
              <c:tx>
                <c:rich>
                  <a:bodyPr/>
                  <a:lstStyle/>
                  <a:p>
                    <a:r>
                      <a:rPr lang="en-US"/>
                      <a:t>2 %</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5-1F9F-43C1-97E0-414AE3921B8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Temporary loss of access</c:v>
                </c:pt>
                <c:pt idx="1">
                  <c:v>Web applications / online services were taken down</c:v>
                </c:pt>
                <c:pt idx="2">
                  <c:v>Lost access to any third-party services</c:v>
                </c:pt>
                <c:pt idx="3">
                  <c:v>systems were corrupted or damaged</c:v>
                </c:pt>
                <c:pt idx="4">
                  <c:v>Personal data was altered, destroyed or taken</c:v>
                </c:pt>
                <c:pt idx="5">
                  <c:v>Money stolen</c:v>
                </c:pt>
              </c:strCache>
            </c:strRef>
          </c:cat>
          <c:val>
            <c:numRef>
              <c:f>Sheet1!$B$2:$B$7</c:f>
              <c:numCache>
                <c:formatCode>General</c:formatCode>
                <c:ptCount val="6"/>
                <c:pt idx="0">
                  <c:v>7</c:v>
                </c:pt>
                <c:pt idx="1">
                  <c:v>6</c:v>
                </c:pt>
                <c:pt idx="2">
                  <c:v>3</c:v>
                </c:pt>
                <c:pt idx="3">
                  <c:v>3</c:v>
                </c:pt>
                <c:pt idx="4">
                  <c:v>2</c:v>
                </c:pt>
                <c:pt idx="5">
                  <c:v>2</c:v>
                </c:pt>
              </c:numCache>
            </c:numRef>
          </c:val>
          <c:extLst xmlns:c16r2="http://schemas.microsoft.com/office/drawing/2015/06/chart">
            <c:ext xmlns:c16="http://schemas.microsoft.com/office/drawing/2014/chart" uri="{C3380CC4-5D6E-409C-BE32-E72D297353CC}">
              <c16:uniqueId val="{00000000-BFC6-4926-BE2A-E99B5D2FB54A}"/>
            </c:ext>
          </c:extLst>
        </c:ser>
        <c:dLbls>
          <c:showLegendKey val="0"/>
          <c:showVal val="0"/>
          <c:showCatName val="0"/>
          <c:showSerName val="0"/>
          <c:showPercent val="0"/>
          <c:showBubbleSize val="0"/>
        </c:dLbls>
        <c:gapWidth val="150"/>
        <c:overlap val="100"/>
        <c:axId val="146219776"/>
        <c:axId val="146221312"/>
      </c:barChart>
      <c:catAx>
        <c:axId val="14621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146221312"/>
        <c:crosses val="autoZero"/>
        <c:auto val="1"/>
        <c:lblAlgn val="ctr"/>
        <c:lblOffset val="100"/>
        <c:noMultiLvlLbl val="0"/>
      </c:catAx>
      <c:valAx>
        <c:axId val="14622131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462197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1B_BB08B4E6.xml><?xml version="1.0" encoding="utf-8"?>
<p188:cmLst xmlns:a="http://schemas.openxmlformats.org/drawingml/2006/main" xmlns:r="http://schemas.openxmlformats.org/officeDocument/2006/relationships" xmlns:p188="http://schemas.microsoft.com/office/powerpoint/2018/8/main">
  <p188:cm id="{385A9CD7-EB4C-4D49-BC72-D5461FAC5E45}" authorId="{6DE1601C-0FF5-9A51-4B83-32561C8589C2}" created="2025-11-13T10:09:48.450">
    <pc:sldMkLst xmlns:pc="http://schemas.microsoft.com/office/powerpoint/2013/main/command">
      <pc:docMk/>
      <pc:sldMk cId="3137909990" sldId="283"/>
    </pc:sldMkLst>
    <p188:replyLst>
      <p188:reply id="{FF2401EE-8212-4A3D-ABAE-1F0C5997A240}" authorId="{6DE1601C-0FF5-9A51-4B83-32561C8589C2}" created="2025-11-16T23:08:37.063">
        <p188:txBody>
          <a:bodyPr/>
          <a:lstStyle/>
          <a:p>
            <a:r>
              <a:rPr lang="en-GB"/>
              <a:t>done</a:t>
            </a:r>
          </a:p>
        </p188:txBody>
      </p188:reply>
    </p188:replyLst>
    <p188:txBody>
      <a:bodyPr/>
      <a:lstStyle/>
      <a:p>
        <a:r>
          <a:rPr lang="en-GB"/>
          <a:t>make the data accurate </a:t>
        </a:r>
      </a:p>
    </p188:txBody>
  </p188:cm>
  <p188:cm id="{118F3419-47D2-4D96-9914-50558F75E865}" authorId="{6DE1601C-0FF5-9A51-4B83-32561C8589C2}" created="2025-11-13T10:11:52.576">
    <pc:sldMkLst xmlns:pc="http://schemas.microsoft.com/office/powerpoint/2013/main/command">
      <pc:docMk/>
      <pc:sldMk cId="3137909990" sldId="283"/>
    </pc:sldMkLst>
    <p188:replyLst>
      <p188:reply id="{2CE3EB1F-1BA0-4323-87B1-85D61A0BDA1A}" authorId="{6DE1601C-0FF5-9A51-4B83-32561C8589C2}" created="2025-11-16T23:41:57.060">
        <p188:txBody>
          <a:bodyPr/>
          <a:lstStyle/>
          <a:p>
            <a:r>
              <a:rPr lang="en-GB"/>
              <a:t>done</a:t>
            </a:r>
          </a:p>
        </p188:txBody>
      </p188:reply>
    </p188:replyLst>
    <p188:txBody>
      <a:bodyPr/>
      <a:lstStyle/>
      <a:p>
        <a:r>
          <a:rPr lang="en-GB"/>
          <a:t>new slides on the impact of the attack, human requirement for the to solve the issue </a:t>
        </a:r>
      </a:p>
    </p188:txBody>
  </p188:cm>
</p188:cmLst>
</file>

<file path=ppt/comments/modernComment_109_9C097214.xml><?xml version="1.0" encoding="utf-8"?>
<p188:cmLst xmlns:a="http://schemas.openxmlformats.org/drawingml/2006/main" xmlns:r="http://schemas.openxmlformats.org/officeDocument/2006/relationships" xmlns:p188="http://schemas.microsoft.com/office/powerpoint/2018/8/main">
  <p188:cm id="{045E6B69-5E7E-4D22-9C56-4BCA9B21CD75}" authorId="{6DE1601C-0FF5-9A51-4B83-32561C8589C2}" created="2025-11-13T10:08:05.214">
    <pc:sldMkLst xmlns:pc="http://schemas.microsoft.com/office/powerpoint/2013/main/command">
      <pc:docMk/>
      <pc:sldMk cId="2617864724" sldId="265"/>
    </pc:sldMkLst>
    <p188:replyLst>
      <p188:reply id="{D29A0A5A-6936-4241-BA27-9A793846CE5B}" authorId="{6DE1601C-0FF5-9A51-4B83-32561C8589C2}" created="2025-11-16T22:53:17.304">
        <p188:txBody>
          <a:bodyPr/>
          <a:lstStyle/>
          <a:p>
            <a:r>
              <a:rPr lang="en-GB"/>
              <a:t>done</a:t>
            </a:r>
          </a:p>
        </p188:txBody>
      </p188:reply>
    </p188:replyLst>
    <p188:txBody>
      <a:bodyPr/>
      <a:lstStyle/>
      <a:p>
        <a:r>
          <a:rPr lang="en-GB"/>
          <a:t>References for the slide </a:t>
        </a:r>
      </a:p>
    </p188:txBody>
  </p188:cm>
</p188:cmLst>
</file>

<file path=ppt/comments/modernComment_128_FBD02247.xml><?xml version="1.0" encoding="utf-8"?>
<p188:cmLst xmlns:a="http://schemas.openxmlformats.org/drawingml/2006/main" xmlns:r="http://schemas.openxmlformats.org/officeDocument/2006/relationships" xmlns:p188="http://schemas.microsoft.com/office/powerpoint/2018/8/main">
  <p188:cm id="{9F895824-635D-4D04-8242-1F13CB4212A8}" authorId="{6DE1601C-0FF5-9A51-4B83-32561C8589C2}" created="2025-11-13T10:06:56.666">
    <pc:sldMkLst xmlns:pc="http://schemas.microsoft.com/office/powerpoint/2013/main/command">
      <pc:docMk/>
      <pc:sldMk cId="4224721479" sldId="296"/>
    </pc:sldMkLst>
    <p188:replyLst>
      <p188:reply id="{85940DD7-B18B-4718-8ABA-6EBB180958D3}" authorId="{6DE1601C-0FF5-9A51-4B83-32561C8589C2}" created="2025-11-16T22:44:19.782">
        <p188:txBody>
          <a:bodyPr/>
          <a:lstStyle/>
          <a:p>
            <a:r>
              <a:rPr lang="en-GB"/>
              <a:t>done</a:t>
            </a:r>
          </a:p>
        </p188:txBody>
      </p188:reply>
    </p188:replyLst>
    <p188:txBody>
      <a:bodyPr/>
      <a:lstStyle/>
      <a:p>
        <a:r>
          <a:rPr lang="en-GB"/>
          <a:t>Look into AI as an attack surface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B5CFC2-FF95-BB42-B600-F8C023CFEAC4}" type="datetimeFigureOut">
              <a:rPr lang="en-US" smtClean="0"/>
              <a:t>12/7/2025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6A85-7B12-D143-8C60-4EC8075DB191}" type="slidenum">
              <a:rPr lang="en-US" smtClean="0"/>
              <a:t>‹#›</a:t>
            </a:fld>
            <a:endParaRPr lang="en-US"/>
          </a:p>
        </p:txBody>
      </p:sp>
    </p:spTree>
    <p:extLst>
      <p:ext uri="{BB962C8B-B14F-4D97-AF65-F5344CB8AC3E}">
        <p14:creationId xmlns:p14="http://schemas.microsoft.com/office/powerpoint/2010/main" val="1467498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46824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68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1627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40568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0077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r>
              <a:rPr lang="en-US"/>
              <a:t>Click icon to add chart</a:t>
            </a:r>
          </a:p>
        </p:txBody>
      </p:sp>
    </p:spTree>
    <p:extLst>
      <p:ext uri="{BB962C8B-B14F-4D97-AF65-F5344CB8AC3E}">
        <p14:creationId xmlns:p14="http://schemas.microsoft.com/office/powerpoint/2010/main" val="3742441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91313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4601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2317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8653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6880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575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r>
              <a:rPr lang="en-US"/>
              <a:t>Click icon to add chart</a:t>
            </a:r>
          </a:p>
        </p:txBody>
      </p:sp>
    </p:spTree>
    <p:extLst>
      <p:ext uri="{BB962C8B-B14F-4D97-AF65-F5344CB8AC3E}">
        <p14:creationId xmlns:p14="http://schemas.microsoft.com/office/powerpoint/2010/main" val="36322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45358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47166F8-5299-9F4F-B50D-A95C9470457A}"/>
              </a:ext>
            </a:extLst>
          </p:cNvPr>
          <p:cNvPicPr>
            <a:picLocks noChangeAspect="1"/>
          </p:cNvPicPr>
          <p:nvPr userDrawn="1"/>
        </p:nvPicPr>
        <p:blipFill>
          <a:blip r:embed="rId2"/>
          <a:stretch>
            <a:fillRect/>
          </a:stretch>
        </p:blipFill>
        <p:spPr>
          <a:xfrm>
            <a:off x="3371850" y="1631950"/>
            <a:ext cx="5448300" cy="3594100"/>
          </a:xfrm>
          <a:prstGeom prst="rect">
            <a:avLst/>
          </a:prstGeom>
        </p:spPr>
      </p:pic>
    </p:spTree>
    <p:extLst>
      <p:ext uri="{BB962C8B-B14F-4D97-AF65-F5344CB8AC3E}">
        <p14:creationId xmlns:p14="http://schemas.microsoft.com/office/powerpoint/2010/main" val="3948308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6606115-7CE6-1D4A-A3FA-E2A33C6D51D4}"/>
              </a:ext>
            </a:extLst>
          </p:cNvPr>
          <p:cNvPicPr>
            <a:picLocks noChangeAspect="1"/>
          </p:cNvPicPr>
          <p:nvPr userDrawn="1"/>
        </p:nvPicPr>
        <p:blipFill>
          <a:blip r:embed="rId2"/>
          <a:stretch>
            <a:fillRect/>
          </a:stretch>
        </p:blipFill>
        <p:spPr>
          <a:xfrm>
            <a:off x="3213100" y="1581150"/>
            <a:ext cx="5765800" cy="3695700"/>
          </a:xfrm>
          <a:prstGeom prst="rect">
            <a:avLst/>
          </a:prstGeom>
        </p:spPr>
      </p:pic>
    </p:spTree>
    <p:extLst>
      <p:ext uri="{BB962C8B-B14F-4D97-AF65-F5344CB8AC3E}">
        <p14:creationId xmlns:p14="http://schemas.microsoft.com/office/powerpoint/2010/main" val="3907610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72834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4391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6980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90227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7777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2729726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611611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25946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4389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63561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8970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4853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1204954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888093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4DA0ACB-75EF-0245-846B-24010AB69286}"/>
              </a:ext>
            </a:extLst>
          </p:cNvPr>
          <p:cNvPicPr>
            <a:picLocks noChangeAspect="1"/>
          </p:cNvPicPr>
          <p:nvPr userDrawn="1"/>
        </p:nvPicPr>
        <p:blipFill>
          <a:blip r:embed="rId2"/>
          <a:stretch>
            <a:fillRect/>
          </a:stretch>
        </p:blipFill>
        <p:spPr>
          <a:xfrm>
            <a:off x="3371850" y="1631950"/>
            <a:ext cx="5448300" cy="3594100"/>
          </a:xfrm>
          <a:prstGeom prst="rect">
            <a:avLst/>
          </a:prstGeom>
        </p:spPr>
      </p:pic>
    </p:spTree>
    <p:extLst>
      <p:ext uri="{BB962C8B-B14F-4D97-AF65-F5344CB8AC3E}">
        <p14:creationId xmlns:p14="http://schemas.microsoft.com/office/powerpoint/2010/main" val="15657495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40C907B-7EB5-4646-8E6C-A0DCF5C81294}"/>
              </a:ext>
            </a:extLst>
          </p:cNvPr>
          <p:cNvPicPr>
            <a:picLocks noChangeAspect="1"/>
          </p:cNvPicPr>
          <p:nvPr userDrawn="1"/>
        </p:nvPicPr>
        <p:blipFill>
          <a:blip r:embed="rId2"/>
          <a:stretch>
            <a:fillRect/>
          </a:stretch>
        </p:blipFill>
        <p:spPr>
          <a:xfrm>
            <a:off x="3213100" y="1581150"/>
            <a:ext cx="5765800" cy="3695700"/>
          </a:xfrm>
          <a:prstGeom prst="rect">
            <a:avLst/>
          </a:prstGeom>
        </p:spPr>
      </p:pic>
    </p:spTree>
    <p:extLst>
      <p:ext uri="{BB962C8B-B14F-4D97-AF65-F5344CB8AC3E}">
        <p14:creationId xmlns:p14="http://schemas.microsoft.com/office/powerpoint/2010/main" val="417552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044069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4308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5544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76565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626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26958874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96359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9788" y="1122363"/>
            <a:ext cx="9828212"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9788" y="3602038"/>
            <a:ext cx="9828212"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682764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03103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71D49"/>
                </a:solidFill>
              </a:defRPr>
            </a:lvl1pPr>
            <a:lvl2pPr>
              <a:defRPr>
                <a:solidFill>
                  <a:srgbClr val="071D49"/>
                </a:solidFill>
              </a:defRPr>
            </a:lvl2pPr>
            <a:lvl3pPr>
              <a:defRPr>
                <a:solidFill>
                  <a:srgbClr val="071D49"/>
                </a:solidFill>
              </a:defRPr>
            </a:lvl3pPr>
            <a:lvl4pPr>
              <a:defRPr>
                <a:solidFill>
                  <a:srgbClr val="071D49"/>
                </a:solidFill>
              </a:defRPr>
            </a:lvl4pPr>
            <a:lvl5pPr>
              <a:defRPr>
                <a:solidFill>
                  <a:srgbClr val="071D4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7707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9787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0436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hart Placeholder 10">
            <a:extLst>
              <a:ext uri="{FF2B5EF4-FFF2-40B4-BE49-F238E27FC236}">
                <a16:creationId xmlns:a16="http://schemas.microsoft.com/office/drawing/2014/main" xmlns="" id="{0D11AFD2-379A-E343-808C-1E829097DF4D}"/>
              </a:ext>
            </a:extLst>
          </p:cNvPr>
          <p:cNvSpPr>
            <a:spLocks noGrp="1"/>
          </p:cNvSpPr>
          <p:nvPr>
            <p:ph type="chart" sz="quarter" idx="10"/>
          </p:nvPr>
        </p:nvSpPr>
        <p:spPr>
          <a:xfrm>
            <a:off x="5186363" y="982663"/>
            <a:ext cx="6081009" cy="4895850"/>
          </a:xfrm>
        </p:spPr>
        <p:txBody>
          <a:bodyPr/>
          <a:lstStyle/>
          <a:p>
            <a:endParaRPr lang="en-US"/>
          </a:p>
        </p:txBody>
      </p:sp>
    </p:spTree>
    <p:extLst>
      <p:ext uri="{BB962C8B-B14F-4D97-AF65-F5344CB8AC3E}">
        <p14:creationId xmlns:p14="http://schemas.microsoft.com/office/powerpoint/2010/main" val="1761257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rgbClr val="071D4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73784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1CF6D5B-50DF-3D4A-A73F-BC48EB89133A}"/>
              </a:ext>
            </a:extLst>
          </p:cNvPr>
          <p:cNvPicPr>
            <a:picLocks noChangeAspect="1"/>
          </p:cNvPicPr>
          <p:nvPr userDrawn="1"/>
        </p:nvPicPr>
        <p:blipFill>
          <a:blip r:embed="rId2"/>
          <a:stretch>
            <a:fillRect/>
          </a:stretch>
        </p:blipFill>
        <p:spPr>
          <a:xfrm>
            <a:off x="3371850" y="1631950"/>
            <a:ext cx="5448300" cy="3594100"/>
          </a:xfrm>
          <a:prstGeom prst="rect">
            <a:avLst/>
          </a:prstGeom>
        </p:spPr>
      </p:pic>
    </p:spTree>
    <p:extLst>
      <p:ext uri="{BB962C8B-B14F-4D97-AF65-F5344CB8AC3E}">
        <p14:creationId xmlns:p14="http://schemas.microsoft.com/office/powerpoint/2010/main" val="36840079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04931A5-93F5-984D-ADB5-D88F0E879C18}"/>
              </a:ext>
            </a:extLst>
          </p:cNvPr>
          <p:cNvPicPr>
            <a:picLocks noChangeAspect="1"/>
          </p:cNvPicPr>
          <p:nvPr userDrawn="1"/>
        </p:nvPicPr>
        <p:blipFill>
          <a:blip r:embed="rId2"/>
          <a:stretch>
            <a:fillRect/>
          </a:stretch>
        </p:blipFill>
        <p:spPr>
          <a:xfrm>
            <a:off x="3213100" y="1581150"/>
            <a:ext cx="5765800" cy="3695700"/>
          </a:xfrm>
          <a:prstGeom prst="rect">
            <a:avLst/>
          </a:prstGeom>
        </p:spPr>
      </p:pic>
    </p:spTree>
    <p:extLst>
      <p:ext uri="{BB962C8B-B14F-4D97-AF65-F5344CB8AC3E}">
        <p14:creationId xmlns:p14="http://schemas.microsoft.com/office/powerpoint/2010/main" val="212163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theme" Target="../theme/theme6.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xmlns="" id="{2B3F8B12-918D-4C4D-9592-653697BEC04F}"/>
              </a:ext>
            </a:extLst>
          </p:cNvPr>
          <p:cNvPicPr>
            <a:picLocks noChangeAspect="1"/>
          </p:cNvPicPr>
          <p:nvPr/>
        </p:nvPicPr>
        <p:blipFill>
          <a:blip r:embed="rId9"/>
          <a:stretch>
            <a:fillRect/>
          </a:stretch>
        </p:blipFill>
        <p:spPr>
          <a:xfrm>
            <a:off x="9824484" y="5148251"/>
            <a:ext cx="2052084" cy="1353706"/>
          </a:xfrm>
          <a:prstGeom prst="rect">
            <a:avLst/>
          </a:prstGeom>
        </p:spPr>
      </p:pic>
    </p:spTree>
    <p:extLst>
      <p:ext uri="{BB962C8B-B14F-4D97-AF65-F5344CB8AC3E}">
        <p14:creationId xmlns:p14="http://schemas.microsoft.com/office/powerpoint/2010/main" val="275861597"/>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FFD100"/>
                </a:solidFill>
                <a:latin typeface="Raleway" panose="020B0503030101060003" pitchFamily="34" charset="77"/>
              </a:defRPr>
            </a:lvl1pPr>
          </a:lstStyle>
          <a:p>
            <a:fld id="{2C6E675B-32F0-0843-BC57-13BB22F7DF1E}" type="slidenum">
              <a:rPr lang="en-US" smtClean="0"/>
              <a:pPr/>
              <a:t>‹#›</a:t>
            </a:fld>
            <a:endParaRPr lang="en-US"/>
          </a:p>
        </p:txBody>
      </p:sp>
    </p:spTree>
    <p:extLst>
      <p:ext uri="{BB962C8B-B14F-4D97-AF65-F5344CB8AC3E}">
        <p14:creationId xmlns:p14="http://schemas.microsoft.com/office/powerpoint/2010/main" val="3777742583"/>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72" r:id="rId8"/>
    <p:sldLayoutId id="2147483745" r:id="rId9"/>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xmlns="" id="{0DAE7C0A-3C02-5F4B-BFB5-4D7C7993B29D}"/>
              </a:ext>
            </a:extLst>
          </p:cNvPr>
          <p:cNvPicPr>
            <a:picLocks noChangeAspect="1"/>
          </p:cNvPicPr>
          <p:nvPr/>
        </p:nvPicPr>
        <p:blipFill>
          <a:blip r:embed="rId9"/>
          <a:stretch>
            <a:fillRect/>
          </a:stretch>
        </p:blipFill>
        <p:spPr>
          <a:xfrm>
            <a:off x="9824644" y="5148357"/>
            <a:ext cx="2051924" cy="1353600"/>
          </a:xfrm>
          <a:prstGeom prst="rect">
            <a:avLst/>
          </a:prstGeom>
        </p:spPr>
      </p:pic>
    </p:spTree>
    <p:extLst>
      <p:ext uri="{BB962C8B-B14F-4D97-AF65-F5344CB8AC3E}">
        <p14:creationId xmlns:p14="http://schemas.microsoft.com/office/powerpoint/2010/main" val="35814250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071D49"/>
                </a:solidFill>
                <a:latin typeface="Raleway" panose="020B0503030101060003" pitchFamily="34" charset="77"/>
              </a:defRPr>
            </a:lvl1pPr>
          </a:lstStyle>
          <a:p>
            <a:fld id="{2C6E675B-32F0-0843-BC57-13BB22F7DF1E}" type="slidenum">
              <a:rPr lang="en-US" smtClean="0"/>
              <a:pPr/>
              <a:t>‹#›</a:t>
            </a:fld>
            <a:endParaRPr lang="en-US"/>
          </a:p>
        </p:txBody>
      </p:sp>
    </p:spTree>
    <p:extLst>
      <p:ext uri="{BB962C8B-B14F-4D97-AF65-F5344CB8AC3E}">
        <p14:creationId xmlns:p14="http://schemas.microsoft.com/office/powerpoint/2010/main" val="238431309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74" r:id="rId9"/>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xmlns="" id="{87E6E1FC-9BD8-A747-9362-7C4B21B9DE58}"/>
              </a:ext>
            </a:extLst>
          </p:cNvPr>
          <p:cNvPicPr>
            <a:picLocks noChangeAspect="1"/>
          </p:cNvPicPr>
          <p:nvPr/>
        </p:nvPicPr>
        <p:blipFill>
          <a:blip r:embed="rId9"/>
          <a:stretch>
            <a:fillRect/>
          </a:stretch>
        </p:blipFill>
        <p:spPr>
          <a:xfrm>
            <a:off x="9824644" y="5148357"/>
            <a:ext cx="2051924" cy="1353600"/>
          </a:xfrm>
          <a:prstGeom prst="rect">
            <a:avLst/>
          </a:prstGeom>
        </p:spPr>
      </p:pic>
    </p:spTree>
    <p:extLst>
      <p:ext uri="{BB962C8B-B14F-4D97-AF65-F5344CB8AC3E}">
        <p14:creationId xmlns:p14="http://schemas.microsoft.com/office/powerpoint/2010/main" val="384481227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071D49"/>
                </a:solidFill>
                <a:latin typeface="Raleway" panose="020B0503030101060003" pitchFamily="34" charset="77"/>
              </a:defRPr>
            </a:lvl1pPr>
          </a:lstStyle>
          <a:p>
            <a:fld id="{2C6E675B-32F0-0843-BC57-13BB22F7DF1E}" type="slidenum">
              <a:rPr lang="en-US" smtClean="0"/>
              <a:pPr/>
              <a:t>‹#›</a:t>
            </a:fld>
            <a:endParaRPr lang="en-US"/>
          </a:p>
        </p:txBody>
      </p:sp>
    </p:spTree>
    <p:extLst>
      <p:ext uri="{BB962C8B-B14F-4D97-AF65-F5344CB8AC3E}">
        <p14:creationId xmlns:p14="http://schemas.microsoft.com/office/powerpoint/2010/main" val="1499098859"/>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3" r:id="rId9"/>
  </p:sldLayoutIdLst>
  <p:hf sldNum="0" hdr="0" dt="0"/>
  <p:txStyles>
    <p:titleStyle>
      <a:lvl1pPr algn="l" defTabSz="914400" rtl="0" eaLnBrk="1" latinLnBrk="0" hangingPunct="1">
        <a:lnSpc>
          <a:spcPct val="90000"/>
        </a:lnSpc>
        <a:spcBef>
          <a:spcPct val="0"/>
        </a:spcBef>
        <a:buNone/>
        <a:defRPr sz="4400" b="1" i="0" kern="1200">
          <a:solidFill>
            <a:schemeClr val="tx1"/>
          </a:solidFill>
          <a:latin typeface="ARU Raisonne DemiBold" panose="020B05030402020401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52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28_FBD02247.xml"/><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09_9C097214.xml"/><Relationship Id="rId2" Type="http://schemas.openxmlformats.org/officeDocument/2006/relationships/chart" Target="../charts/chart1.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B_BB08B4E6.xml"/><Relationship Id="rId2" Type="http://schemas.openxmlformats.org/officeDocument/2006/relationships/chart" Target="../charts/chart2.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0.xml"/><Relationship Id="rId5" Type="http://schemas.openxmlformats.org/officeDocument/2006/relationships/image" Target="../media/image10.sv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20.sv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14.png"/><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24.sv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s://www.newscientist.com/article/2479302-concerns-raised-over-ai-trained-on-57-million-nhs-medical-records/" TargetMode="External"/><Relationship Id="rId2" Type="http://schemas.openxmlformats.org/officeDocument/2006/relationships/hyperlink" Target="https://www.weforum.org/stories/2025/02/deepfake-ai-cybercrime-arup/" TargetMode="External"/><Relationship Id="rId1" Type="http://schemas.openxmlformats.org/officeDocument/2006/relationships/slideLayout" Target="../slideLayouts/slideLayout2.xml"/><Relationship Id="rId4" Type="http://schemas.openxmlformats.org/officeDocument/2006/relationships/hyperlink" Target="https://www.bbc.co.uk/news/technology-35902104"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32.svg"/><Relationship Id="rId4" Type="http://schemas.openxmlformats.org/officeDocument/2006/relationships/image" Target="../media/image19.png"/><Relationship Id="rId9" Type="http://schemas.openxmlformats.org/officeDocument/2006/relationships/image" Target="../media/image36.svg"/></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image" Target="../media/image20.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36.svg"/></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844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F94230-8416-EE43-9EE3-E0A1DE23DCE2}"/>
              </a:ext>
            </a:extLst>
          </p:cNvPr>
          <p:cNvSpPr>
            <a:spLocks noGrp="1"/>
          </p:cNvSpPr>
          <p:nvPr>
            <p:ph type="ctrTitle"/>
          </p:nvPr>
        </p:nvSpPr>
        <p:spPr/>
        <p:txBody>
          <a:bodyPr>
            <a:normAutofit fontScale="90000"/>
          </a:bodyPr>
          <a:lstStyle/>
          <a:p>
            <a:r>
              <a:rPr lang="en-GB" sz="9600"/>
              <a:t>Cybersecurity for UK SMEs</a:t>
            </a:r>
            <a:endParaRPr lang="en-US" sz="9600"/>
          </a:p>
        </p:txBody>
      </p:sp>
      <p:sp>
        <p:nvSpPr>
          <p:cNvPr id="3" name="Subtitle 2">
            <a:extLst>
              <a:ext uri="{FF2B5EF4-FFF2-40B4-BE49-F238E27FC236}">
                <a16:creationId xmlns:a16="http://schemas.microsoft.com/office/drawing/2014/main" xmlns="" id="{9C7493D9-F09C-7947-ACC0-5C0D2ECB1502}"/>
              </a:ext>
            </a:extLst>
          </p:cNvPr>
          <p:cNvSpPr>
            <a:spLocks noGrp="1"/>
          </p:cNvSpPr>
          <p:nvPr>
            <p:ph type="subTitle" idx="1"/>
          </p:nvPr>
        </p:nvSpPr>
        <p:spPr/>
        <p:txBody>
          <a:bodyPr>
            <a:noAutofit/>
          </a:bodyPr>
          <a:lstStyle/>
          <a:p>
            <a:pPr fontAlgn="base"/>
            <a:r>
              <a:rPr lang="en-GB"/>
              <a:t>Protecting your business.</a:t>
            </a:r>
            <a:r>
              <a:rPr lang="en-US"/>
              <a:t>​</a:t>
            </a:r>
          </a:p>
          <a:p>
            <a:pPr fontAlgn="base"/>
            <a:r>
              <a:rPr lang="en-GB"/>
              <a:t>Protecting your customers.​</a:t>
            </a:r>
          </a:p>
          <a:p>
            <a:pPr fontAlgn="base"/>
            <a:r>
              <a:rPr lang="en-GB"/>
              <a:t>Protecting your future.​</a:t>
            </a:r>
          </a:p>
        </p:txBody>
      </p:sp>
    </p:spTree>
    <p:extLst>
      <p:ext uri="{BB962C8B-B14F-4D97-AF65-F5344CB8AC3E}">
        <p14:creationId xmlns:p14="http://schemas.microsoft.com/office/powerpoint/2010/main" val="300937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DDA63F-9188-7411-F75C-F136F054C3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E7A7F89-F025-88FF-1768-E2F34F90AE2A}"/>
              </a:ext>
            </a:extLst>
          </p:cNvPr>
          <p:cNvSpPr>
            <a:spLocks noGrp="1"/>
          </p:cNvSpPr>
          <p:nvPr>
            <p:ph type="title"/>
          </p:nvPr>
        </p:nvSpPr>
        <p:spPr>
          <a:xfrm>
            <a:off x="839788" y="457200"/>
            <a:ext cx="5651885" cy="1600200"/>
          </a:xfrm>
        </p:spPr>
        <p:txBody>
          <a:bodyPr>
            <a:noAutofit/>
          </a:bodyPr>
          <a:lstStyle/>
          <a:p>
            <a:r>
              <a:rPr lang="en-US" sz="4800" b="0" dirty="0">
                <a:latin typeface="ARU Raisonne DemiBold"/>
              </a:rPr>
              <a:t>Cyber? Cybernetic? Cyber Space? </a:t>
            </a:r>
            <a:endParaRPr lang="en-US" dirty="0"/>
          </a:p>
        </p:txBody>
      </p:sp>
      <p:sp>
        <p:nvSpPr>
          <p:cNvPr id="3" name="Content Placeholder 2">
            <a:extLst>
              <a:ext uri="{FF2B5EF4-FFF2-40B4-BE49-F238E27FC236}">
                <a16:creationId xmlns:a16="http://schemas.microsoft.com/office/drawing/2014/main" xmlns="" id="{708B0F2D-DFDA-88F6-D4B8-0CA569BAD3D6}"/>
              </a:ext>
            </a:extLst>
          </p:cNvPr>
          <p:cNvSpPr>
            <a:spLocks noGrp="1"/>
          </p:cNvSpPr>
          <p:nvPr>
            <p:ph type="body" sz="half" idx="2"/>
          </p:nvPr>
        </p:nvSpPr>
        <p:spPr>
          <a:xfrm>
            <a:off x="839788" y="2057400"/>
            <a:ext cx="9739913" cy="4048425"/>
          </a:xfrm>
        </p:spPr>
        <p:txBody>
          <a:bodyPr vert="horz" lIns="91440" tIns="45720" rIns="91440" bIns="45720" rtlCol="0" anchor="t">
            <a:normAutofit/>
          </a:bodyPr>
          <a:lstStyle/>
          <a:p>
            <a:r>
              <a:rPr lang="en-US" sz="2400" b="1" dirty="0">
                <a:latin typeface="Raleway"/>
              </a:rPr>
              <a:t>Cyber </a:t>
            </a:r>
            <a:r>
              <a:rPr lang="en-US" sz="2400" dirty="0">
                <a:latin typeface="Raleway"/>
              </a:rPr>
              <a:t>has become a commonly used adjective that relates things to metaphysical, virtual, or digital representations. It has become a modifier to physical entities. It originates from Cybernetics. </a:t>
            </a:r>
            <a:endParaRPr lang="en-US" dirty="0"/>
          </a:p>
          <a:p>
            <a:endParaRPr lang="en-US"/>
          </a:p>
          <a:p>
            <a:r>
              <a:rPr lang="en-US" sz="2400" b="1" dirty="0">
                <a:latin typeface="Raleway"/>
              </a:rPr>
              <a:t>Cybernetics</a:t>
            </a:r>
            <a:r>
              <a:rPr lang="en-US" sz="2400" dirty="0">
                <a:latin typeface="Raleway"/>
              </a:rPr>
              <a:t> – as a multidisciplinary term – refers to the way by which data is processed, controlled and communicated within systems. The term coined by an American mathematician “Norbert Wiener” in 1948. </a:t>
            </a:r>
            <a:endParaRPr lang="en-US" dirty="0"/>
          </a:p>
          <a:p>
            <a:endParaRPr lang="en-US"/>
          </a:p>
          <a:p>
            <a:r>
              <a:rPr lang="en-US" sz="2400" dirty="0">
                <a:latin typeface="Raleway"/>
              </a:rPr>
              <a:t>The term “</a:t>
            </a:r>
            <a:r>
              <a:rPr lang="en-US" sz="2400" b="1" dirty="0">
                <a:latin typeface="Raleway"/>
              </a:rPr>
              <a:t>Cyber Space</a:t>
            </a:r>
            <a:r>
              <a:rPr lang="en-US" sz="2400" dirty="0">
                <a:latin typeface="Raleway"/>
              </a:rPr>
              <a:t>” was first coined in the context of networked computational systems and popularized by William Gibson, a science fiction writer (Neuromancer, 1984). .</a:t>
            </a:r>
            <a:endParaRPr lang="en-US" sz="2400" dirty="0"/>
          </a:p>
          <a:p>
            <a:endParaRPr lang="en-US" sz="2400" dirty="0"/>
          </a:p>
          <a:p>
            <a:pPr fontAlgn="base"/>
            <a:endParaRPr lang="en-GB" sz="2400"/>
          </a:p>
        </p:txBody>
      </p:sp>
      <p:sp>
        <p:nvSpPr>
          <p:cNvPr id="4" name="AutoShape 2" descr="A close up of a lock&#10;&#10;AI-generated content may be incorrect.">
            <a:extLst>
              <a:ext uri="{FF2B5EF4-FFF2-40B4-BE49-F238E27FC236}">
                <a16:creationId xmlns:a16="http://schemas.microsoft.com/office/drawing/2014/main" xmlns="" id="{A6FC5038-6293-2208-00BB-D572F1C6EA6C}"/>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A close up of a lock&#10;&#10;AI-generated content may be incorrect.">
            <a:extLst>
              <a:ext uri="{FF2B5EF4-FFF2-40B4-BE49-F238E27FC236}">
                <a16:creationId xmlns:a16="http://schemas.microsoft.com/office/drawing/2014/main" xmlns="" id="{A17E8BDC-34BD-4E06-B537-81C4C64A6E93}"/>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1145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84F59AF-7306-0CC9-9109-D8AC299B2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4F91FE8-420A-5787-3960-FA3EBFFB2B12}"/>
              </a:ext>
            </a:extLst>
          </p:cNvPr>
          <p:cNvSpPr>
            <a:spLocks noGrp="1"/>
          </p:cNvSpPr>
          <p:nvPr>
            <p:ph type="title"/>
          </p:nvPr>
        </p:nvSpPr>
        <p:spPr>
          <a:xfrm>
            <a:off x="839788" y="457200"/>
            <a:ext cx="9853182" cy="879390"/>
          </a:xfrm>
        </p:spPr>
        <p:txBody>
          <a:bodyPr>
            <a:noAutofit/>
          </a:bodyPr>
          <a:lstStyle/>
          <a:p>
            <a:r>
              <a:rPr lang="en-US" sz="4800" b="0" dirty="0">
                <a:latin typeface="ARU Raisonne DemiBold"/>
              </a:rPr>
              <a:t>Cyber? Cybernetic? Cyber Space? </a:t>
            </a:r>
            <a:endParaRPr lang="en-US" dirty="0"/>
          </a:p>
        </p:txBody>
      </p:sp>
      <p:sp>
        <p:nvSpPr>
          <p:cNvPr id="4" name="AutoShape 2" descr="A close up of a lock&#10;&#10;AI-generated content may be incorrect.">
            <a:extLst>
              <a:ext uri="{FF2B5EF4-FFF2-40B4-BE49-F238E27FC236}">
                <a16:creationId xmlns:a16="http://schemas.microsoft.com/office/drawing/2014/main" xmlns="" id="{BD37E6F5-AF33-9351-BB67-898BA8663C2E}"/>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A close up of a lock&#10;&#10;AI-generated content may be incorrect.">
            <a:extLst>
              <a:ext uri="{FF2B5EF4-FFF2-40B4-BE49-F238E27FC236}">
                <a16:creationId xmlns:a16="http://schemas.microsoft.com/office/drawing/2014/main" xmlns="" id="{EB0F44DB-050C-5EF4-7307-904587BC9FA9}"/>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3" name="Group 12">
            <a:extLst>
              <a:ext uri="{FF2B5EF4-FFF2-40B4-BE49-F238E27FC236}">
                <a16:creationId xmlns:a16="http://schemas.microsoft.com/office/drawing/2014/main" xmlns="" id="{C67A5137-BF17-FEA4-4037-75664AD387B9}"/>
              </a:ext>
            </a:extLst>
          </p:cNvPr>
          <p:cNvGrpSpPr/>
          <p:nvPr/>
        </p:nvGrpSpPr>
        <p:grpSpPr>
          <a:xfrm>
            <a:off x="2887093" y="1342916"/>
            <a:ext cx="5739898" cy="5106638"/>
            <a:chOff x="2773823" y="1167862"/>
            <a:chExt cx="6471835" cy="5710752"/>
          </a:xfrm>
        </p:grpSpPr>
        <p:sp>
          <p:nvSpPr>
            <p:cNvPr id="8" name="Oval 7">
              <a:extLst>
                <a:ext uri="{FF2B5EF4-FFF2-40B4-BE49-F238E27FC236}">
                  <a16:creationId xmlns:a16="http://schemas.microsoft.com/office/drawing/2014/main" xmlns="" id="{EC558701-8EF3-E2E4-A2A2-BD3788F29CBC}"/>
                </a:ext>
              </a:extLst>
            </p:cNvPr>
            <p:cNvSpPr/>
            <p:nvPr/>
          </p:nvSpPr>
          <p:spPr>
            <a:xfrm>
              <a:off x="2773823" y="1167862"/>
              <a:ext cx="4443268" cy="4300022"/>
            </a:xfrm>
            <a:prstGeom prst="ellipse">
              <a:avLst/>
            </a:prstGeom>
            <a:noFill/>
            <a:ln w="28575">
              <a:solidFill>
                <a:srgbClr val="CF45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xmlns="" id="{44AD3055-C726-C01B-2C6D-B674222F75F3}"/>
                </a:ext>
              </a:extLst>
            </p:cNvPr>
            <p:cNvSpPr/>
            <p:nvPr/>
          </p:nvSpPr>
          <p:spPr>
            <a:xfrm>
              <a:off x="4802390" y="1167862"/>
              <a:ext cx="4443268" cy="4300022"/>
            </a:xfrm>
            <a:prstGeom prst="ellipse">
              <a:avLst/>
            </a:prstGeom>
            <a:noFill/>
            <a:ln w="28575">
              <a:solidFill>
                <a:srgbClr val="FFD1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1" name="Oval 10">
              <a:extLst>
                <a:ext uri="{FF2B5EF4-FFF2-40B4-BE49-F238E27FC236}">
                  <a16:creationId xmlns:a16="http://schemas.microsoft.com/office/drawing/2014/main" xmlns="" id="{10EBA485-2B05-DCBD-C260-6325A8F3FCEF}"/>
                </a:ext>
              </a:extLst>
            </p:cNvPr>
            <p:cNvSpPr/>
            <p:nvPr/>
          </p:nvSpPr>
          <p:spPr>
            <a:xfrm>
              <a:off x="3772660" y="2578592"/>
              <a:ext cx="4443269" cy="4300022"/>
            </a:xfrm>
            <a:prstGeom prst="ellipse">
              <a:avLst/>
            </a:prstGeom>
            <a:noFill/>
            <a:ln w="28575">
              <a:solidFill>
                <a:srgbClr val="008578"/>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grpSp>
      <p:sp>
        <p:nvSpPr>
          <p:cNvPr id="14" name="TextBox 13">
            <a:extLst>
              <a:ext uri="{FF2B5EF4-FFF2-40B4-BE49-F238E27FC236}">
                <a16:creationId xmlns:a16="http://schemas.microsoft.com/office/drawing/2014/main" xmlns="" id="{D7852746-317F-C309-4BEB-649058B47383}"/>
              </a:ext>
            </a:extLst>
          </p:cNvPr>
          <p:cNvSpPr txBox="1"/>
          <p:nvPr/>
        </p:nvSpPr>
        <p:spPr>
          <a:xfrm>
            <a:off x="3648793" y="2439284"/>
            <a:ext cx="8953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800" dirty="0">
                <a:solidFill>
                  <a:schemeClr val="accent6"/>
                </a:solidFill>
                <a:ea typeface="Calibri"/>
                <a:cs typeface="Calibri"/>
              </a:rPr>
              <a:t>Data</a:t>
            </a:r>
            <a:endParaRPr lang="en-GB" sz="2400">
              <a:solidFill>
                <a:schemeClr val="accent6"/>
              </a:solidFill>
              <a:ea typeface="Calibri"/>
              <a:cs typeface="Calibri"/>
            </a:endParaRPr>
          </a:p>
        </p:txBody>
      </p:sp>
      <p:sp>
        <p:nvSpPr>
          <p:cNvPr id="15" name="TextBox 14">
            <a:extLst>
              <a:ext uri="{FF2B5EF4-FFF2-40B4-BE49-F238E27FC236}">
                <a16:creationId xmlns:a16="http://schemas.microsoft.com/office/drawing/2014/main" xmlns="" id="{C7F0B3D9-800B-AB74-26AF-6DCB58A53A27}"/>
              </a:ext>
            </a:extLst>
          </p:cNvPr>
          <p:cNvSpPr txBox="1"/>
          <p:nvPr/>
        </p:nvSpPr>
        <p:spPr>
          <a:xfrm>
            <a:off x="6985117" y="2439284"/>
            <a:ext cx="133808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800" dirty="0">
                <a:solidFill>
                  <a:schemeClr val="accent6"/>
                </a:solidFill>
                <a:ea typeface="Calibri"/>
                <a:cs typeface="Calibri"/>
              </a:rPr>
              <a:t>System</a:t>
            </a:r>
          </a:p>
        </p:txBody>
      </p:sp>
      <p:sp>
        <p:nvSpPr>
          <p:cNvPr id="16" name="TextBox 15">
            <a:extLst>
              <a:ext uri="{FF2B5EF4-FFF2-40B4-BE49-F238E27FC236}">
                <a16:creationId xmlns:a16="http://schemas.microsoft.com/office/drawing/2014/main" xmlns="" id="{7634C9D9-01E8-2C7C-6928-950471930732}"/>
              </a:ext>
            </a:extLst>
          </p:cNvPr>
          <p:cNvSpPr txBox="1"/>
          <p:nvPr/>
        </p:nvSpPr>
        <p:spPr>
          <a:xfrm>
            <a:off x="5080116" y="5219554"/>
            <a:ext cx="136897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800" dirty="0">
                <a:solidFill>
                  <a:schemeClr val="accent6"/>
                </a:solidFill>
                <a:ea typeface="Calibri"/>
                <a:cs typeface="Calibri"/>
              </a:rPr>
              <a:t>Human</a:t>
            </a:r>
          </a:p>
        </p:txBody>
      </p:sp>
      <p:sp>
        <p:nvSpPr>
          <p:cNvPr id="20" name="TextBox 19">
            <a:extLst>
              <a:ext uri="{FF2B5EF4-FFF2-40B4-BE49-F238E27FC236}">
                <a16:creationId xmlns:a16="http://schemas.microsoft.com/office/drawing/2014/main" xmlns="" id="{87DCDA5E-0EC7-BB39-3366-F78F3E53495F}"/>
              </a:ext>
            </a:extLst>
          </p:cNvPr>
          <p:cNvSpPr txBox="1"/>
          <p:nvPr/>
        </p:nvSpPr>
        <p:spPr>
          <a:xfrm>
            <a:off x="4730007" y="3376336"/>
            <a:ext cx="206919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solidFill>
                  <a:schemeClr val="accent6"/>
                </a:solidFill>
                <a:ea typeface="Calibri"/>
                <a:cs typeface="Calibri"/>
              </a:rPr>
              <a:t>Cyber</a:t>
            </a:r>
            <a:r>
              <a:rPr lang="en-GB" sz="2800" dirty="0">
                <a:ea typeface="Calibri"/>
                <a:cs typeface="Calibri"/>
              </a:rPr>
              <a:t> </a:t>
            </a:r>
            <a:r>
              <a:rPr lang="en-GB" sz="2800" dirty="0">
                <a:solidFill>
                  <a:schemeClr val="accent6"/>
                </a:solidFill>
                <a:ea typeface="Calibri"/>
                <a:cs typeface="Calibri"/>
              </a:rPr>
              <a:t>Space</a:t>
            </a:r>
          </a:p>
        </p:txBody>
      </p:sp>
    </p:spTree>
    <p:extLst>
      <p:ext uri="{BB962C8B-B14F-4D97-AF65-F5344CB8AC3E}">
        <p14:creationId xmlns:p14="http://schemas.microsoft.com/office/powerpoint/2010/main" val="22157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32B3566-25A3-F893-B5C8-47BE1D36D3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CE53CA8-6E1A-5746-EE5D-B185D785FF90}"/>
              </a:ext>
            </a:extLst>
          </p:cNvPr>
          <p:cNvSpPr>
            <a:spLocks noGrp="1"/>
          </p:cNvSpPr>
          <p:nvPr>
            <p:ph type="title"/>
          </p:nvPr>
        </p:nvSpPr>
        <p:spPr>
          <a:xfrm>
            <a:off x="839788" y="457200"/>
            <a:ext cx="5651885" cy="1600200"/>
          </a:xfrm>
        </p:spPr>
        <p:txBody>
          <a:bodyPr>
            <a:noAutofit/>
          </a:bodyPr>
          <a:lstStyle/>
          <a:p>
            <a:r>
              <a:rPr lang="en-US" sz="4800" dirty="0">
                <a:latin typeface="ARU Raisonne DemiBold"/>
              </a:rPr>
              <a:t>What Is Cybersecurity Today</a:t>
            </a:r>
            <a:endParaRPr lang="en-US" sz="4400" dirty="0"/>
          </a:p>
        </p:txBody>
      </p:sp>
      <p:sp>
        <p:nvSpPr>
          <p:cNvPr id="3" name="Content Placeholder 2">
            <a:extLst>
              <a:ext uri="{FF2B5EF4-FFF2-40B4-BE49-F238E27FC236}">
                <a16:creationId xmlns:a16="http://schemas.microsoft.com/office/drawing/2014/main" xmlns="" id="{186892E1-1EE7-509A-B74A-D79021C69B4C}"/>
              </a:ext>
            </a:extLst>
          </p:cNvPr>
          <p:cNvSpPr>
            <a:spLocks noGrp="1"/>
          </p:cNvSpPr>
          <p:nvPr>
            <p:ph type="body" sz="half" idx="2"/>
          </p:nvPr>
        </p:nvSpPr>
        <p:spPr>
          <a:xfrm>
            <a:off x="839788" y="2057400"/>
            <a:ext cx="5239993" cy="3811588"/>
          </a:xfrm>
        </p:spPr>
        <p:txBody>
          <a:bodyPr vert="horz" lIns="91440" tIns="45720" rIns="91440" bIns="45720" rtlCol="0" anchor="t">
            <a:normAutofit/>
          </a:bodyPr>
          <a:lstStyle/>
          <a:p>
            <a:pPr marL="0" indent="0" fontAlgn="base">
              <a:buNone/>
            </a:pPr>
            <a:r>
              <a:rPr lang="en-US" sz="2400" b="1">
                <a:latin typeface="Raleway"/>
              </a:rPr>
              <a:t>Definition of Cybersecurity</a:t>
            </a:r>
            <a:endParaRPr lang="en-US" b="1"/>
          </a:p>
          <a:p>
            <a:r>
              <a:rPr lang="en-US" sz="2400">
                <a:latin typeface="Raleway"/>
              </a:rPr>
              <a:t>Cybersecurity is the practice of protecting digital assets from theft, damage, or misuse. It integrates technology, processes, and people to safeguard against evolving threats.</a:t>
            </a:r>
            <a:endParaRPr lang="en-US" sz="2400" dirty="0"/>
          </a:p>
          <a:p>
            <a:endParaRPr lang="en-US" sz="2400" dirty="0"/>
          </a:p>
          <a:p>
            <a:pPr fontAlgn="base"/>
            <a:endParaRPr lang="en-GB" sz="2400"/>
          </a:p>
        </p:txBody>
      </p:sp>
      <p:sp>
        <p:nvSpPr>
          <p:cNvPr id="4" name="AutoShape 2" descr="A close up of a lock&#10;&#10;AI-generated content may be incorrect.">
            <a:extLst>
              <a:ext uri="{FF2B5EF4-FFF2-40B4-BE49-F238E27FC236}">
                <a16:creationId xmlns:a16="http://schemas.microsoft.com/office/drawing/2014/main" xmlns="" id="{376F169E-9A56-402E-A490-2CD09669F4D2}"/>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A close up of a lock&#10;&#10;AI-generated content may be incorrect.">
            <a:extLst>
              <a:ext uri="{FF2B5EF4-FFF2-40B4-BE49-F238E27FC236}">
                <a16:creationId xmlns:a16="http://schemas.microsoft.com/office/drawing/2014/main" xmlns="" id="{BCBF91FB-E367-82C6-B1EF-16716D64AC5C}"/>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padlock on a circuit board&#10;&#10;AI-generated content may be incorrect.">
            <a:extLst>
              <a:ext uri="{FF2B5EF4-FFF2-40B4-BE49-F238E27FC236}">
                <a16:creationId xmlns:a16="http://schemas.microsoft.com/office/drawing/2014/main" xmlns="" id="{0331CB9C-49E3-5CA5-93DD-78562C22EBB9}"/>
              </a:ext>
            </a:extLst>
          </p:cNvPr>
          <p:cNvPicPr>
            <a:picLocks noChangeAspect="1"/>
          </p:cNvPicPr>
          <p:nvPr/>
        </p:nvPicPr>
        <p:blipFill>
          <a:blip r:embed="rId2"/>
          <a:srcRect l="16076" t="-730" r="14623" b="730"/>
          <a:stretch>
            <a:fillRect/>
          </a:stretch>
        </p:blipFill>
        <p:spPr>
          <a:xfrm>
            <a:off x="6665311" y="814551"/>
            <a:ext cx="5241483" cy="4231839"/>
          </a:xfrm>
          <a:prstGeom prst="rect">
            <a:avLst/>
          </a:prstGeom>
        </p:spPr>
      </p:pic>
    </p:spTree>
    <p:extLst>
      <p:ext uri="{BB962C8B-B14F-4D97-AF65-F5344CB8AC3E}">
        <p14:creationId xmlns:p14="http://schemas.microsoft.com/office/powerpoint/2010/main" val="166584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23F91B-5FE6-F03B-8506-FF480BB29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80CBFF0-657A-7925-D54B-43DC206816AB}"/>
              </a:ext>
            </a:extLst>
          </p:cNvPr>
          <p:cNvSpPr>
            <a:spLocks noGrp="1"/>
          </p:cNvSpPr>
          <p:nvPr>
            <p:ph type="title"/>
          </p:nvPr>
        </p:nvSpPr>
        <p:spPr>
          <a:xfrm>
            <a:off x="838200" y="680435"/>
            <a:ext cx="5996152" cy="1456941"/>
          </a:xfrm>
        </p:spPr>
        <p:txBody>
          <a:bodyPr>
            <a:normAutofit/>
          </a:bodyPr>
          <a:lstStyle/>
          <a:p>
            <a:r>
              <a:rPr lang="en-US" b="0">
                <a:latin typeface="ARU Raisonne DemiBold"/>
              </a:rPr>
              <a:t>What Is Cybersecurity Today</a:t>
            </a:r>
            <a:endParaRPr lang="en-US"/>
          </a:p>
        </p:txBody>
      </p:sp>
      <p:sp>
        <p:nvSpPr>
          <p:cNvPr id="3" name="Content Placeholder 2">
            <a:extLst>
              <a:ext uri="{FF2B5EF4-FFF2-40B4-BE49-F238E27FC236}">
                <a16:creationId xmlns:a16="http://schemas.microsoft.com/office/drawing/2014/main" xmlns="" id="{8502C4AA-9083-F808-2C6A-A8359D332096}"/>
              </a:ext>
            </a:extLst>
          </p:cNvPr>
          <p:cNvSpPr>
            <a:spLocks noGrp="1"/>
          </p:cNvSpPr>
          <p:nvPr>
            <p:ph idx="1"/>
          </p:nvPr>
        </p:nvSpPr>
        <p:spPr>
          <a:xfrm>
            <a:off x="838201" y="2237280"/>
            <a:ext cx="5720005" cy="3939683"/>
          </a:xfrm>
        </p:spPr>
        <p:txBody>
          <a:bodyPr vert="horz" lIns="91440" tIns="45720" rIns="91440" bIns="45720" rtlCol="0" anchor="t">
            <a:normAutofit fontScale="92500" lnSpcReduction="20000"/>
          </a:bodyPr>
          <a:lstStyle/>
          <a:p>
            <a:pPr marL="0" indent="0">
              <a:lnSpc>
                <a:spcPct val="110000"/>
              </a:lnSpc>
              <a:buNone/>
            </a:pPr>
            <a:r>
              <a:rPr lang="en-US" sz="2400" b="1" dirty="0">
                <a:latin typeface="Raleway"/>
              </a:rPr>
              <a:t>Expanding Attack Surface</a:t>
            </a:r>
            <a:endParaRPr lang="en-US" sz="2400" dirty="0"/>
          </a:p>
          <a:p>
            <a:pPr>
              <a:lnSpc>
                <a:spcPct val="110000"/>
              </a:lnSpc>
            </a:pPr>
            <a:r>
              <a:rPr lang="en-US" sz="2400" dirty="0">
                <a:latin typeface="Raleway"/>
              </a:rPr>
              <a:t>The rapid adoption of cloud services, mobile technologies, IoT devices, and now AI-driven systems has dramatically broadened the modern attack surface.</a:t>
            </a:r>
            <a:endParaRPr lang="en-US" sz="2400" dirty="0"/>
          </a:p>
          <a:p>
            <a:pPr marL="0" indent="0">
              <a:lnSpc>
                <a:spcPct val="110000"/>
              </a:lnSpc>
              <a:buNone/>
            </a:pPr>
            <a:r>
              <a:rPr lang="en-US" sz="2400" b="1" dirty="0">
                <a:latin typeface="Raleway"/>
              </a:rPr>
              <a:t>Strategic Business Enabler</a:t>
            </a:r>
            <a:endParaRPr lang="en-US" sz="2400" b="1" dirty="0"/>
          </a:p>
          <a:p>
            <a:pPr>
              <a:lnSpc>
                <a:spcPct val="110000"/>
              </a:lnSpc>
            </a:pPr>
            <a:r>
              <a:rPr lang="en-US" sz="2400">
                <a:latin typeface="Raleway"/>
              </a:rPr>
              <a:t>Cybersecurity is no longer just a cost center but a strategic enabler. It helps businesses maintain trust, comply with regulations, and protect their brand reputation.</a:t>
            </a:r>
            <a:endParaRPr lang="en-US" sz="2400"/>
          </a:p>
          <a:p>
            <a:endParaRPr lang="en-US" sz="2400" dirty="0"/>
          </a:p>
          <a:p>
            <a:pPr fontAlgn="base"/>
            <a:endParaRPr lang="en-GB" sz="2400"/>
          </a:p>
        </p:txBody>
      </p:sp>
      <p:sp>
        <p:nvSpPr>
          <p:cNvPr id="4" name="AutoShape 2" descr="A close up of a lock&#10;&#10;AI-generated content may be incorrect.">
            <a:extLst>
              <a:ext uri="{FF2B5EF4-FFF2-40B4-BE49-F238E27FC236}">
                <a16:creationId xmlns:a16="http://schemas.microsoft.com/office/drawing/2014/main" xmlns="" id="{8ED094CF-1A91-B0B9-33BC-649A5419DE86}"/>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A close up of a lock&#10;&#10;AI-generated content may be incorrect.">
            <a:extLst>
              <a:ext uri="{FF2B5EF4-FFF2-40B4-BE49-F238E27FC236}">
                <a16:creationId xmlns:a16="http://schemas.microsoft.com/office/drawing/2014/main" xmlns="" id="{69ED7D3E-8722-25A7-77C2-9F13234E4773}"/>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padlock on a circuit board&#10;&#10;AI-generated content may be incorrect.">
            <a:extLst>
              <a:ext uri="{FF2B5EF4-FFF2-40B4-BE49-F238E27FC236}">
                <a16:creationId xmlns:a16="http://schemas.microsoft.com/office/drawing/2014/main" xmlns="" id="{DD84DBDF-ABDB-E408-9A57-E21BC52D187F}"/>
              </a:ext>
            </a:extLst>
          </p:cNvPr>
          <p:cNvPicPr>
            <a:picLocks noChangeAspect="1"/>
          </p:cNvPicPr>
          <p:nvPr/>
        </p:nvPicPr>
        <p:blipFill>
          <a:blip r:embed="rId2"/>
          <a:srcRect l="26121" r="23659"/>
          <a:stretch>
            <a:fillRect/>
          </a:stretch>
        </p:blipFill>
        <p:spPr>
          <a:xfrm>
            <a:off x="6665311" y="814551"/>
            <a:ext cx="5003113" cy="5570483"/>
          </a:xfrm>
          <a:prstGeom prst="rect">
            <a:avLst/>
          </a:prstGeom>
        </p:spPr>
      </p:pic>
    </p:spTree>
    <p:extLst>
      <p:ext uri="{BB962C8B-B14F-4D97-AF65-F5344CB8AC3E}">
        <p14:creationId xmlns:p14="http://schemas.microsoft.com/office/powerpoint/2010/main" val="4224721479"/>
      </p:ext>
    </p:extLst>
  </p:cSld>
  <p:clrMapOvr>
    <a:masterClrMapping/>
  </p:clrMapOvr>
  <p:extLst>
    <p:ext uri="{6950BFC3-D8DA-4A85-94F7-54DA5524770B}">
      <p188:commentRel xmlns:p188="http://schemas.microsoft.com/office/powerpoint/2018/8/main" xmlns=""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211CAB-1DD4-8142-BB70-835528F36885}"/>
              </a:ext>
            </a:extLst>
          </p:cNvPr>
          <p:cNvSpPr>
            <a:spLocks noGrp="1"/>
          </p:cNvSpPr>
          <p:nvPr>
            <p:ph type="title"/>
          </p:nvPr>
        </p:nvSpPr>
        <p:spPr>
          <a:xfrm>
            <a:off x="838200" y="514022"/>
            <a:ext cx="6258911" cy="1395631"/>
          </a:xfrm>
        </p:spPr>
        <p:txBody>
          <a:bodyPr/>
          <a:lstStyle/>
          <a:p>
            <a:r>
              <a:rPr lang="en-US"/>
              <a:t>Why would anyone attack my business?</a:t>
            </a:r>
            <a:r>
              <a:rPr lang="en-US" b="0"/>
              <a:t>​</a:t>
            </a:r>
            <a:endParaRPr lang="en-US"/>
          </a:p>
        </p:txBody>
      </p:sp>
      <p:sp>
        <p:nvSpPr>
          <p:cNvPr id="3" name="Content Placeholder 2">
            <a:extLst>
              <a:ext uri="{FF2B5EF4-FFF2-40B4-BE49-F238E27FC236}">
                <a16:creationId xmlns:a16="http://schemas.microsoft.com/office/drawing/2014/main" xmlns="" id="{76EAF6DA-FE8C-DC4E-A1EB-F9E7BB32EAC9}"/>
              </a:ext>
            </a:extLst>
          </p:cNvPr>
          <p:cNvSpPr>
            <a:spLocks noGrp="1"/>
          </p:cNvSpPr>
          <p:nvPr>
            <p:ph idx="1"/>
          </p:nvPr>
        </p:nvSpPr>
        <p:spPr>
          <a:xfrm>
            <a:off x="838201" y="2000797"/>
            <a:ext cx="5996230" cy="4176166"/>
          </a:xfrm>
        </p:spPr>
        <p:txBody>
          <a:bodyPr vert="horz" lIns="91440" tIns="45720" rIns="91440" bIns="45720" rtlCol="0" anchor="t">
            <a:normAutofit/>
          </a:bodyPr>
          <a:lstStyle/>
          <a:p>
            <a:pPr fontAlgn="base"/>
            <a:r>
              <a:rPr lang="en-GB" sz="2400">
                <a:latin typeface="Raleway"/>
              </a:rPr>
              <a:t>Attackers don’t care who you are - </a:t>
            </a:r>
            <a:br>
              <a:rPr lang="en-GB" sz="2400">
                <a:latin typeface="Raleway"/>
              </a:rPr>
            </a:br>
            <a:r>
              <a:rPr lang="en-GB" sz="2400">
                <a:latin typeface="Raleway"/>
              </a:rPr>
              <a:t>only how easy is it to find your vulnerabilities.</a:t>
            </a:r>
            <a:r>
              <a:rPr lang="en-US" sz="2400">
                <a:latin typeface="Raleway"/>
              </a:rPr>
              <a:t>​</a:t>
            </a:r>
            <a:endParaRPr lang="en-US"/>
          </a:p>
          <a:p>
            <a:endParaRPr lang="en-US" sz="2400">
              <a:latin typeface="Raleway"/>
            </a:endParaRPr>
          </a:p>
          <a:p>
            <a:pPr fontAlgn="base"/>
            <a:r>
              <a:rPr lang="en-GB" sz="2400">
                <a:latin typeface="Raleway"/>
              </a:rPr>
              <a:t>Most SME attacks are not personal:</a:t>
            </a:r>
            <a:r>
              <a:rPr lang="en-US" sz="2400">
                <a:latin typeface="Raleway"/>
              </a:rPr>
              <a:t>​</a:t>
            </a:r>
          </a:p>
          <a:p>
            <a:pPr lvl="1" fontAlgn="base"/>
            <a:r>
              <a:rPr lang="en-GB" sz="2000">
                <a:latin typeface="Raleway"/>
              </a:rPr>
              <a:t>They’re automated - bots scan the web for weak passwords, out-dated software, and unsecured email accounts. </a:t>
            </a:r>
            <a:r>
              <a:rPr lang="en-US" sz="2000">
                <a:latin typeface="Raleway"/>
              </a:rPr>
              <a:t>​</a:t>
            </a:r>
            <a:endParaRPr lang="en-GB"/>
          </a:p>
          <a:p>
            <a:pPr lvl="1"/>
            <a:r>
              <a:rPr lang="en-GB" sz="2000">
                <a:latin typeface="Raleway"/>
              </a:rPr>
              <a:t>You don’t get ‘chosen’ - you get detected.​</a:t>
            </a:r>
          </a:p>
          <a:p>
            <a:pPr fontAlgn="base"/>
            <a:endParaRPr lang="en-GB" sz="2400"/>
          </a:p>
        </p:txBody>
      </p:sp>
      <p:sp>
        <p:nvSpPr>
          <p:cNvPr id="4" name="AutoShape 2" descr="A close up of a lock&#10;&#10;AI-generated content may be incorrect."/>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A close up of a lock&#10;&#10;AI-generated content may be incorrect."/>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A close up of a lock&#10;&#10;AI-generated content may be incorrect.">
            <a:extLst>
              <a:ext uri="{FF2B5EF4-FFF2-40B4-BE49-F238E27FC236}">
                <a16:creationId xmlns:a16="http://schemas.microsoft.com/office/drawing/2014/main" xmlns="" id="{326E6D9F-983C-B29B-1F0B-0EDD5F3C25D2}"/>
              </a:ext>
            </a:extLst>
          </p:cNvPr>
          <p:cNvPicPr>
            <a:picLocks noChangeAspect="1"/>
          </p:cNvPicPr>
          <p:nvPr/>
        </p:nvPicPr>
        <p:blipFill>
          <a:blip r:embed="rId2"/>
          <a:stretch>
            <a:fillRect/>
          </a:stretch>
        </p:blipFill>
        <p:spPr>
          <a:xfrm>
            <a:off x="7314872" y="517853"/>
            <a:ext cx="4318328" cy="5993086"/>
          </a:xfrm>
          <a:prstGeom prst="rect">
            <a:avLst/>
          </a:prstGeom>
        </p:spPr>
      </p:pic>
    </p:spTree>
    <p:extLst>
      <p:ext uri="{BB962C8B-B14F-4D97-AF65-F5344CB8AC3E}">
        <p14:creationId xmlns:p14="http://schemas.microsoft.com/office/powerpoint/2010/main" val="133901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4A85CB-0B6D-D545-8BF3-E16B5AB4873D}"/>
              </a:ext>
            </a:extLst>
          </p:cNvPr>
          <p:cNvSpPr>
            <a:spLocks noGrp="1"/>
          </p:cNvSpPr>
          <p:nvPr>
            <p:ph type="title"/>
          </p:nvPr>
        </p:nvSpPr>
        <p:spPr/>
        <p:txBody>
          <a:bodyPr>
            <a:normAutofit/>
          </a:bodyPr>
          <a:lstStyle/>
          <a:p>
            <a:r>
              <a:rPr lang="en-GB" b="0">
                <a:latin typeface="ARU Raisonne DemiBold"/>
              </a:rPr>
              <a:t>The Stark Reality: Cyber Threats are an SME Problem </a:t>
            </a:r>
            <a:endParaRPr lang="en-US"/>
          </a:p>
        </p:txBody>
      </p:sp>
      <p:sp>
        <p:nvSpPr>
          <p:cNvPr id="3" name="Content Placeholder 2">
            <a:extLst>
              <a:ext uri="{FF2B5EF4-FFF2-40B4-BE49-F238E27FC236}">
                <a16:creationId xmlns:a16="http://schemas.microsoft.com/office/drawing/2014/main" xmlns="" id="{52D0ABCA-9EA3-D045-9891-CA14310AD6F9}"/>
              </a:ext>
            </a:extLst>
          </p:cNvPr>
          <p:cNvSpPr>
            <a:spLocks noGrp="1"/>
          </p:cNvSpPr>
          <p:nvPr>
            <p:ph idx="1"/>
          </p:nvPr>
        </p:nvSpPr>
        <p:spPr>
          <a:xfrm>
            <a:off x="838199" y="2511425"/>
            <a:ext cx="4857751" cy="3969586"/>
          </a:xfrm>
        </p:spPr>
        <p:txBody>
          <a:bodyPr vert="horz" lIns="91440" tIns="45720" rIns="91440" bIns="45720" rtlCol="0" anchor="t">
            <a:normAutofit/>
          </a:bodyPr>
          <a:lstStyle/>
          <a:p>
            <a:pPr marL="0" indent="0">
              <a:buNone/>
            </a:pPr>
            <a:r>
              <a:rPr lang="en-GB" sz="2000" b="1">
                <a:latin typeface="Raleway"/>
                <a:cs typeface="Segoe UI Light"/>
              </a:rPr>
              <a:t>You are a target not because you are small, but because you are vulnerable. </a:t>
            </a:r>
            <a:endParaRPr lang="en-US">
              <a:cs typeface="Segoe UI Light"/>
            </a:endParaRPr>
          </a:p>
          <a:p>
            <a:pPr marL="0" indent="0">
              <a:buNone/>
            </a:pPr>
            <a:r>
              <a:rPr lang="en-GB" sz="2000" b="1">
                <a:latin typeface="Raleway"/>
                <a:cs typeface="Segoe UI Light"/>
              </a:rPr>
              <a:t>You have data and money but often lack strong defences.</a:t>
            </a:r>
            <a:endParaRPr lang="en-US"/>
          </a:p>
          <a:p>
            <a:pPr marL="0" indent="0">
              <a:buNone/>
            </a:pPr>
            <a:endParaRPr lang="en-GB" sz="2000"/>
          </a:p>
          <a:p>
            <a:pPr marL="0" indent="0">
              <a:buNone/>
            </a:pPr>
            <a:endParaRPr lang="en-US" sz="2000"/>
          </a:p>
        </p:txBody>
      </p:sp>
      <p:graphicFrame>
        <p:nvGraphicFramePr>
          <p:cNvPr id="4" name="Chart 3">
            <a:extLst>
              <a:ext uri="{FF2B5EF4-FFF2-40B4-BE49-F238E27FC236}">
                <a16:creationId xmlns:a16="http://schemas.microsoft.com/office/drawing/2014/main" xmlns="" id="{8B3456EB-5E15-4158-3922-024D895C236E}"/>
              </a:ext>
            </a:extLst>
          </p:cNvPr>
          <p:cNvGraphicFramePr/>
          <p:nvPr>
            <p:extLst>
              <p:ext uri="{D42A27DB-BD31-4B8C-83A1-F6EECF244321}">
                <p14:modId xmlns:p14="http://schemas.microsoft.com/office/powerpoint/2010/main" val="3014045750"/>
              </p:ext>
            </p:extLst>
          </p:nvPr>
        </p:nvGraphicFramePr>
        <p:xfrm>
          <a:off x="5980667" y="1716236"/>
          <a:ext cx="5695950" cy="4146550"/>
        </p:xfrm>
        <a:graphic>
          <a:graphicData uri="http://schemas.openxmlformats.org/drawingml/2006/chart">
            <c:chart xmlns:c="http://schemas.openxmlformats.org/drawingml/2006/chart" xmlns:r="http://schemas.openxmlformats.org/officeDocument/2006/relationships" r:id="rId2"/>
          </a:graphicData>
        </a:graphic>
      </p:graphicFrame>
      <p:sp>
        <p:nvSpPr>
          <p:cNvPr id="10" name="Content Placeholder 2">
            <a:extLst>
              <a:ext uri="{FF2B5EF4-FFF2-40B4-BE49-F238E27FC236}">
                <a16:creationId xmlns:a16="http://schemas.microsoft.com/office/drawing/2014/main" xmlns="" id="{FBF17590-59C8-B156-D69B-E7F6F3227CA8}"/>
              </a:ext>
            </a:extLst>
          </p:cNvPr>
          <p:cNvSpPr txBox="1">
            <a:spLocks/>
          </p:cNvSpPr>
          <p:nvPr/>
        </p:nvSpPr>
        <p:spPr>
          <a:xfrm>
            <a:off x="8137965" y="6271267"/>
            <a:ext cx="3545952" cy="207817"/>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 b="1" dirty="0">
                <a:latin typeface="Raleway"/>
                <a:cs typeface="Segoe UI Light"/>
              </a:rPr>
              <a:t>Cyber security breaches survey 2025 - GOV.UK (section 4.2 Figure 4.1)</a:t>
            </a:r>
            <a:endParaRPr lang="en-US" sz="600" dirty="0"/>
          </a:p>
          <a:p>
            <a:pPr marL="0" indent="0">
              <a:buFont typeface="Arial" panose="020B0604020202020204" pitchFamily="34" charset="0"/>
              <a:buNone/>
            </a:pPr>
            <a:endParaRPr lang="en-GB" sz="2000"/>
          </a:p>
          <a:p>
            <a:pPr marL="0" indent="0">
              <a:buFont typeface="Arial" panose="020B0604020202020204" pitchFamily="34" charset="0"/>
              <a:buNone/>
            </a:pPr>
            <a:endParaRPr lang="en-US" sz="2000"/>
          </a:p>
        </p:txBody>
      </p:sp>
    </p:spTree>
    <p:extLst>
      <p:ext uri="{BB962C8B-B14F-4D97-AF65-F5344CB8AC3E}">
        <p14:creationId xmlns:p14="http://schemas.microsoft.com/office/powerpoint/2010/main" val="2617864724"/>
      </p:ext>
    </p:extLst>
  </p:cSld>
  <p:clrMapOvr>
    <a:masterClrMapping/>
  </p:clrMapOvr>
  <p:extLst>
    <p:ext uri="{6950BFC3-D8DA-4A85-94F7-54DA5524770B}">
      <p188:commentRel xmlns:p188="http://schemas.microsoft.com/office/powerpoint/2018/8/main" xmlns=""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892626-64A3-67A9-A657-808F46A40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0A24D5E-A9A1-BE86-E8B4-794690E7D399}"/>
              </a:ext>
            </a:extLst>
          </p:cNvPr>
          <p:cNvSpPr>
            <a:spLocks noGrp="1"/>
          </p:cNvSpPr>
          <p:nvPr>
            <p:ph type="title"/>
          </p:nvPr>
        </p:nvSpPr>
        <p:spPr/>
        <p:txBody>
          <a:bodyPr>
            <a:normAutofit/>
          </a:bodyPr>
          <a:lstStyle/>
          <a:p>
            <a:r>
              <a:rPr lang="en-GB" b="0">
                <a:latin typeface="ARU Raisonne DemiBold"/>
              </a:rPr>
              <a:t>The SME Attack Menu: What's Cheap, Easy, and Devastating? </a:t>
            </a:r>
            <a:endParaRPr lang="en-US"/>
          </a:p>
        </p:txBody>
      </p:sp>
      <p:sp>
        <p:nvSpPr>
          <p:cNvPr id="3" name="Content Placeholder 2">
            <a:extLst>
              <a:ext uri="{FF2B5EF4-FFF2-40B4-BE49-F238E27FC236}">
                <a16:creationId xmlns:a16="http://schemas.microsoft.com/office/drawing/2014/main" xmlns="" id="{FA17BD3D-CC1E-4811-7EBF-69F85C37757C}"/>
              </a:ext>
            </a:extLst>
          </p:cNvPr>
          <p:cNvSpPr>
            <a:spLocks noGrp="1"/>
          </p:cNvSpPr>
          <p:nvPr>
            <p:ph idx="1"/>
          </p:nvPr>
        </p:nvSpPr>
        <p:spPr>
          <a:xfrm>
            <a:off x="838199" y="2854325"/>
            <a:ext cx="6172201" cy="3626686"/>
          </a:xfrm>
        </p:spPr>
        <p:txBody>
          <a:bodyPr vert="horz" lIns="91440" tIns="45720" rIns="91440" bIns="45720" rtlCol="0" anchor="t">
            <a:normAutofit/>
          </a:bodyPr>
          <a:lstStyle/>
          <a:p>
            <a:pPr marL="0" indent="0">
              <a:buNone/>
            </a:pPr>
            <a:r>
              <a:rPr lang="en-GB" sz="2000" b="1">
                <a:latin typeface="Raleway"/>
                <a:cs typeface="Segoe UI Light"/>
              </a:rPr>
              <a:t>Criminals are lazy. They use cheap, automated attacks that work disproportionately well on under - protected businesses.</a:t>
            </a:r>
            <a:endParaRPr lang="en-GB"/>
          </a:p>
          <a:p>
            <a:pPr marL="0" indent="0">
              <a:buNone/>
            </a:pPr>
            <a:endParaRPr lang="en-GB" sz="2000"/>
          </a:p>
          <a:p>
            <a:pPr marL="0" indent="0">
              <a:buNone/>
            </a:pPr>
            <a:endParaRPr lang="en-US" sz="2000"/>
          </a:p>
        </p:txBody>
      </p:sp>
      <p:graphicFrame>
        <p:nvGraphicFramePr>
          <p:cNvPr id="5" name="Chart 4">
            <a:extLst>
              <a:ext uri="{FF2B5EF4-FFF2-40B4-BE49-F238E27FC236}">
                <a16:creationId xmlns:a16="http://schemas.microsoft.com/office/drawing/2014/main" xmlns="" id="{69651904-84C8-ACD4-51CC-BCDA3D1732A7}"/>
              </a:ext>
            </a:extLst>
          </p:cNvPr>
          <p:cNvGraphicFramePr/>
          <p:nvPr>
            <p:extLst>
              <p:ext uri="{D42A27DB-BD31-4B8C-83A1-F6EECF244321}">
                <p14:modId xmlns:p14="http://schemas.microsoft.com/office/powerpoint/2010/main" val="369101705"/>
              </p:ext>
            </p:extLst>
          </p:nvPr>
        </p:nvGraphicFramePr>
        <p:xfrm>
          <a:off x="6661809" y="1865373"/>
          <a:ext cx="5050230" cy="3536456"/>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a:extLst>
              <a:ext uri="{FF2B5EF4-FFF2-40B4-BE49-F238E27FC236}">
                <a16:creationId xmlns:a16="http://schemas.microsoft.com/office/drawing/2014/main" xmlns="" id="{E8531186-FF6C-7E05-F122-E6DDDF7B7204}"/>
              </a:ext>
            </a:extLst>
          </p:cNvPr>
          <p:cNvSpPr txBox="1">
            <a:spLocks/>
          </p:cNvSpPr>
          <p:nvPr/>
        </p:nvSpPr>
        <p:spPr>
          <a:xfrm>
            <a:off x="8137965" y="6271267"/>
            <a:ext cx="3671344" cy="21746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 b="1" dirty="0">
                <a:latin typeface="Raleway"/>
                <a:cs typeface="Segoe UI Light"/>
              </a:rPr>
              <a:t>Cyber security breaches survey 2025 - GOV.UK (section 4.2 Figure 4.4)</a:t>
            </a:r>
            <a:endParaRPr lang="en-US" sz="600" dirty="0"/>
          </a:p>
          <a:p>
            <a:pPr marL="0" indent="0">
              <a:buFont typeface="Arial" panose="020B0604020202020204" pitchFamily="34" charset="0"/>
              <a:buNone/>
            </a:pPr>
            <a:endParaRPr lang="en-GB" sz="2000"/>
          </a:p>
          <a:p>
            <a:pPr marL="0" indent="0">
              <a:buFont typeface="Arial" panose="020B0604020202020204" pitchFamily="34" charset="0"/>
              <a:buNone/>
            </a:pPr>
            <a:endParaRPr lang="en-US" sz="2000"/>
          </a:p>
        </p:txBody>
      </p:sp>
    </p:spTree>
    <p:extLst>
      <p:ext uri="{BB962C8B-B14F-4D97-AF65-F5344CB8AC3E}">
        <p14:creationId xmlns:p14="http://schemas.microsoft.com/office/powerpoint/2010/main" val="3137909990"/>
      </p:ext>
    </p:extLst>
  </p:cSld>
  <p:clrMapOvr>
    <a:masterClrMapping/>
  </p:clrMapOvr>
  <p:extLst>
    <p:ext uri="{6950BFC3-D8DA-4A85-94F7-54DA5524770B}">
      <p188:commentRel xmlns:p188="http://schemas.microsoft.com/office/powerpoint/2018/8/main" xmlns=""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3D1D992-54EA-B140-0F76-FC269645CB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213C07E-B289-81BD-A6F2-ABD2DBA6ABF3}"/>
              </a:ext>
            </a:extLst>
          </p:cNvPr>
          <p:cNvSpPr>
            <a:spLocks noGrp="1"/>
          </p:cNvSpPr>
          <p:nvPr>
            <p:ph type="title"/>
          </p:nvPr>
        </p:nvSpPr>
        <p:spPr/>
        <p:txBody>
          <a:bodyPr>
            <a:normAutofit/>
          </a:bodyPr>
          <a:lstStyle/>
          <a:p>
            <a:r>
              <a:rPr lang="en-GB" b="0" dirty="0">
                <a:latin typeface="ARU Raisonne DemiBold"/>
              </a:rPr>
              <a:t>Cost of a Cyber Attack </a:t>
            </a:r>
            <a:endParaRPr lang="en-US" dirty="0"/>
          </a:p>
        </p:txBody>
      </p:sp>
      <p:sp>
        <p:nvSpPr>
          <p:cNvPr id="3" name="Content Placeholder 2">
            <a:extLst>
              <a:ext uri="{FF2B5EF4-FFF2-40B4-BE49-F238E27FC236}">
                <a16:creationId xmlns:a16="http://schemas.microsoft.com/office/drawing/2014/main" xmlns="" id="{A790E316-BE5E-1C38-F0D5-372FBE9860DB}"/>
              </a:ext>
            </a:extLst>
          </p:cNvPr>
          <p:cNvSpPr>
            <a:spLocks noGrp="1"/>
          </p:cNvSpPr>
          <p:nvPr>
            <p:ph idx="1"/>
          </p:nvPr>
        </p:nvSpPr>
        <p:spPr>
          <a:xfrm>
            <a:off x="838199" y="2854325"/>
            <a:ext cx="6172201" cy="3626686"/>
          </a:xfrm>
        </p:spPr>
        <p:txBody>
          <a:bodyPr vert="horz" lIns="91440" tIns="45720" rIns="91440" bIns="45720" rtlCol="0" anchor="t">
            <a:normAutofit/>
          </a:bodyPr>
          <a:lstStyle/>
          <a:p>
            <a:pPr marL="0" indent="0">
              <a:buNone/>
            </a:pPr>
            <a:r>
              <a:rPr lang="en-GB" sz="2000" b="1" dirty="0">
                <a:latin typeface="Raleway"/>
                <a:cs typeface="Segoe UI Light"/>
              </a:rPr>
              <a:t>It is not just monitory loss but also reputation on the line after each cyber attack</a:t>
            </a:r>
            <a:endParaRPr lang="en-GB" sz="2000" b="1" dirty="0">
              <a:cs typeface="Segoe UI Light"/>
            </a:endParaRPr>
          </a:p>
          <a:p>
            <a:pPr marL="0" indent="0">
              <a:buNone/>
            </a:pPr>
            <a:endParaRPr lang="en-GB" sz="2000"/>
          </a:p>
          <a:p>
            <a:pPr marL="0" indent="0">
              <a:buNone/>
            </a:pPr>
            <a:endParaRPr lang="en-US" sz="2000"/>
          </a:p>
        </p:txBody>
      </p:sp>
      <p:sp>
        <p:nvSpPr>
          <p:cNvPr id="6" name="Content Placeholder 2">
            <a:extLst>
              <a:ext uri="{FF2B5EF4-FFF2-40B4-BE49-F238E27FC236}">
                <a16:creationId xmlns:a16="http://schemas.microsoft.com/office/drawing/2014/main" xmlns="" id="{D8CA0A16-1D9C-B7C9-5F49-6B676DAB508E}"/>
              </a:ext>
            </a:extLst>
          </p:cNvPr>
          <p:cNvSpPr txBox="1">
            <a:spLocks/>
          </p:cNvSpPr>
          <p:nvPr/>
        </p:nvSpPr>
        <p:spPr>
          <a:xfrm>
            <a:off x="8137965" y="6271267"/>
            <a:ext cx="3671344" cy="21746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 b="1" dirty="0">
                <a:latin typeface="Raleway"/>
                <a:cs typeface="Segoe UI Light"/>
              </a:rPr>
              <a:t>Cyber security breaches survey 2025 - GOV.UK (section 4.5)</a:t>
            </a:r>
            <a:endParaRPr lang="en-US" sz="600" dirty="0"/>
          </a:p>
          <a:p>
            <a:pPr marL="0" indent="0">
              <a:buFont typeface="Arial" panose="020B0604020202020204" pitchFamily="34" charset="0"/>
              <a:buNone/>
            </a:pPr>
            <a:endParaRPr lang="en-GB" sz="2000"/>
          </a:p>
          <a:p>
            <a:pPr marL="0" indent="0">
              <a:buFont typeface="Arial" panose="020B0604020202020204" pitchFamily="34" charset="0"/>
              <a:buNone/>
            </a:pPr>
            <a:endParaRPr lang="en-US" sz="2000"/>
          </a:p>
        </p:txBody>
      </p:sp>
      <p:graphicFrame>
        <p:nvGraphicFramePr>
          <p:cNvPr id="5" name="Chart 4">
            <a:extLst>
              <a:ext uri="{FF2B5EF4-FFF2-40B4-BE49-F238E27FC236}">
                <a16:creationId xmlns:a16="http://schemas.microsoft.com/office/drawing/2014/main" xmlns="" id="{53534439-DB1C-41E9-B1AA-EE9512806FFB}"/>
              </a:ext>
            </a:extLst>
          </p:cNvPr>
          <p:cNvGraphicFramePr/>
          <p:nvPr>
            <p:extLst>
              <p:ext uri="{D42A27DB-BD31-4B8C-83A1-F6EECF244321}">
                <p14:modId xmlns:p14="http://schemas.microsoft.com/office/powerpoint/2010/main" val="2181227075"/>
              </p:ext>
            </p:extLst>
          </p:nvPr>
        </p:nvGraphicFramePr>
        <p:xfrm>
          <a:off x="7012328" y="1683674"/>
          <a:ext cx="4832431" cy="33170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418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10BE886-70AC-A2C3-36E9-56B7BED75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AA0ACF5-7872-B948-5D4F-915F96D4B0B2}"/>
              </a:ext>
            </a:extLst>
          </p:cNvPr>
          <p:cNvSpPr>
            <a:spLocks noGrp="1"/>
          </p:cNvSpPr>
          <p:nvPr>
            <p:ph type="title"/>
          </p:nvPr>
        </p:nvSpPr>
        <p:spPr/>
        <p:txBody>
          <a:bodyPr>
            <a:normAutofit/>
          </a:bodyPr>
          <a:lstStyle/>
          <a:p>
            <a:r>
              <a:rPr lang="en-GB" b="0" dirty="0">
                <a:latin typeface="ARU Raisonne DemiBold"/>
              </a:rPr>
              <a:t>Cost of a Cyber Attack </a:t>
            </a:r>
            <a:endParaRPr lang="en-US" dirty="0"/>
          </a:p>
        </p:txBody>
      </p:sp>
      <p:sp>
        <p:nvSpPr>
          <p:cNvPr id="3" name="Content Placeholder 2">
            <a:extLst>
              <a:ext uri="{FF2B5EF4-FFF2-40B4-BE49-F238E27FC236}">
                <a16:creationId xmlns:a16="http://schemas.microsoft.com/office/drawing/2014/main" xmlns="" id="{162FC3BE-5BC4-BC1D-4807-39D49EA2FB99}"/>
              </a:ext>
            </a:extLst>
          </p:cNvPr>
          <p:cNvSpPr>
            <a:spLocks noGrp="1"/>
          </p:cNvSpPr>
          <p:nvPr>
            <p:ph idx="1"/>
          </p:nvPr>
        </p:nvSpPr>
        <p:spPr>
          <a:xfrm>
            <a:off x="838199" y="2854325"/>
            <a:ext cx="4590328" cy="3636331"/>
          </a:xfrm>
        </p:spPr>
        <p:txBody>
          <a:bodyPr vert="horz" lIns="91440" tIns="45720" rIns="91440" bIns="45720" rtlCol="0" anchor="t">
            <a:normAutofit/>
          </a:bodyPr>
          <a:lstStyle/>
          <a:p>
            <a:pPr marL="0" indent="0">
              <a:buNone/>
            </a:pPr>
            <a:r>
              <a:rPr lang="en-GB" sz="2000" b="1" dirty="0">
                <a:latin typeface="Raleway"/>
                <a:cs typeface="Segoe UI Light"/>
              </a:rPr>
              <a:t>It is not just monitory loss but also reputation on the line after each cyber attack</a:t>
            </a:r>
            <a:endParaRPr lang="en-GB" sz="2000" b="1" dirty="0">
              <a:cs typeface="Segoe UI Light"/>
            </a:endParaRPr>
          </a:p>
          <a:p>
            <a:pPr marL="0" indent="0">
              <a:buNone/>
            </a:pPr>
            <a:endParaRPr lang="en-GB" sz="2000"/>
          </a:p>
          <a:p>
            <a:pPr marL="0" indent="0">
              <a:buNone/>
            </a:pPr>
            <a:endParaRPr lang="en-US" sz="2000"/>
          </a:p>
        </p:txBody>
      </p:sp>
      <p:sp>
        <p:nvSpPr>
          <p:cNvPr id="6" name="Content Placeholder 2">
            <a:extLst>
              <a:ext uri="{FF2B5EF4-FFF2-40B4-BE49-F238E27FC236}">
                <a16:creationId xmlns:a16="http://schemas.microsoft.com/office/drawing/2014/main" xmlns="" id="{072B7FF1-56FA-F77D-CCB5-AC40723BEA3F}"/>
              </a:ext>
            </a:extLst>
          </p:cNvPr>
          <p:cNvSpPr txBox="1">
            <a:spLocks/>
          </p:cNvSpPr>
          <p:nvPr/>
        </p:nvSpPr>
        <p:spPr>
          <a:xfrm>
            <a:off x="8137965" y="6271267"/>
            <a:ext cx="3671344" cy="21746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71D49"/>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71D49"/>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71D49"/>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71D49"/>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 b="1" dirty="0">
                <a:latin typeface="Raleway"/>
                <a:cs typeface="Segoe UI Light"/>
              </a:rPr>
              <a:t>Cyber security breaches survey 2025 - GOV.UK (section 4.5)</a:t>
            </a:r>
            <a:endParaRPr lang="en-US" sz="600" dirty="0"/>
          </a:p>
          <a:p>
            <a:pPr marL="0" indent="0">
              <a:buFont typeface="Arial" panose="020B0604020202020204" pitchFamily="34" charset="0"/>
              <a:buNone/>
            </a:pPr>
            <a:endParaRPr lang="en-GB" sz="2000"/>
          </a:p>
          <a:p>
            <a:pPr marL="0" indent="0">
              <a:buFont typeface="Arial" panose="020B0604020202020204" pitchFamily="34" charset="0"/>
              <a:buNone/>
            </a:pPr>
            <a:endParaRPr lang="en-US" sz="2000"/>
          </a:p>
        </p:txBody>
      </p:sp>
      <p:graphicFrame>
        <p:nvGraphicFramePr>
          <p:cNvPr id="4" name="Chart 3">
            <a:extLst>
              <a:ext uri="{FF2B5EF4-FFF2-40B4-BE49-F238E27FC236}">
                <a16:creationId xmlns:a16="http://schemas.microsoft.com/office/drawing/2014/main" xmlns="" id="{414FAC38-5989-178E-7614-F17995E8D257}"/>
              </a:ext>
            </a:extLst>
          </p:cNvPr>
          <p:cNvGraphicFramePr/>
          <p:nvPr>
            <p:extLst>
              <p:ext uri="{D42A27DB-BD31-4B8C-83A1-F6EECF244321}">
                <p14:modId xmlns:p14="http://schemas.microsoft.com/office/powerpoint/2010/main" val="2170670728"/>
              </p:ext>
            </p:extLst>
          </p:nvPr>
        </p:nvGraphicFramePr>
        <p:xfrm>
          <a:off x="5237544" y="1683674"/>
          <a:ext cx="6385367" cy="42622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6292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FF8F1E-7351-2E42-9E20-CF4596682D09}"/>
              </a:ext>
            </a:extLst>
          </p:cNvPr>
          <p:cNvSpPr>
            <a:spLocks noGrp="1"/>
          </p:cNvSpPr>
          <p:nvPr>
            <p:ph type="title"/>
          </p:nvPr>
        </p:nvSpPr>
        <p:spPr/>
        <p:txBody>
          <a:bodyPr/>
          <a:lstStyle/>
          <a:p>
            <a:r>
              <a:rPr lang="en-US" b="0">
                <a:latin typeface="ARU Raisonne DemiBold"/>
              </a:rPr>
              <a:t>A Cautionary Tale: Case Study </a:t>
            </a:r>
            <a:endParaRPr lang="en-US"/>
          </a:p>
        </p:txBody>
      </p:sp>
      <p:sp>
        <p:nvSpPr>
          <p:cNvPr id="3" name="Content Placeholder 2">
            <a:extLst>
              <a:ext uri="{FF2B5EF4-FFF2-40B4-BE49-F238E27FC236}">
                <a16:creationId xmlns:a16="http://schemas.microsoft.com/office/drawing/2014/main" xmlns="" id="{9D233169-421C-B640-BBB7-E0C1D6B586CE}"/>
              </a:ext>
            </a:extLst>
          </p:cNvPr>
          <p:cNvSpPr>
            <a:spLocks noGrp="1"/>
          </p:cNvSpPr>
          <p:nvPr>
            <p:ph idx="1"/>
          </p:nvPr>
        </p:nvSpPr>
        <p:spPr>
          <a:xfrm>
            <a:off x="1054100" y="1825625"/>
            <a:ext cx="10052050" cy="4351338"/>
          </a:xfrm>
        </p:spPr>
        <p:txBody>
          <a:bodyPr vert="horz" lIns="91440" tIns="45720" rIns="91440" bIns="45720" rtlCol="0" anchor="t">
            <a:noAutofit/>
          </a:bodyPr>
          <a:lstStyle/>
          <a:p>
            <a:pPr marL="0" indent="0">
              <a:buNone/>
            </a:pPr>
            <a:r>
              <a:rPr lang="en-GB" sz="6600" b="1">
                <a:latin typeface="Raleway"/>
              </a:rPr>
              <a:t>Cyber-attack on Kido international - </a:t>
            </a:r>
            <a:endParaRPr lang="en-GB" sz="6600" b="1"/>
          </a:p>
          <a:p>
            <a:pPr marL="0" indent="0">
              <a:buNone/>
            </a:pPr>
            <a:r>
              <a:rPr lang="en-GB" sz="6600">
                <a:latin typeface="Raleway"/>
              </a:rPr>
              <a:t>A childcare provider </a:t>
            </a:r>
            <a:endParaRPr lang="en-GB"/>
          </a:p>
        </p:txBody>
      </p:sp>
    </p:spTree>
    <p:extLst>
      <p:ext uri="{BB962C8B-B14F-4D97-AF65-F5344CB8AC3E}">
        <p14:creationId xmlns:p14="http://schemas.microsoft.com/office/powerpoint/2010/main" val="2903741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036F46-64D1-0FC8-F2D6-C63726D833FA}"/>
              </a:ext>
            </a:extLst>
          </p:cNvPr>
          <p:cNvSpPr>
            <a:spLocks noGrp="1"/>
          </p:cNvSpPr>
          <p:nvPr>
            <p:ph type="title"/>
          </p:nvPr>
        </p:nvSpPr>
        <p:spPr/>
        <p:txBody>
          <a:bodyPr/>
          <a:lstStyle/>
          <a:p>
            <a:r>
              <a:rPr lang="en-GB">
                <a:solidFill>
                  <a:srgbClr val="FFD000"/>
                </a:solidFill>
                <a:latin typeface="ARU Raisonne DemiBold"/>
              </a:rPr>
              <a:t>A Cautionary Tale: Case Study</a:t>
            </a:r>
            <a:endParaRPr lang="en-US"/>
          </a:p>
        </p:txBody>
      </p:sp>
      <p:sp>
        <p:nvSpPr>
          <p:cNvPr id="3" name="Content Placeholder 2">
            <a:extLst>
              <a:ext uri="{FF2B5EF4-FFF2-40B4-BE49-F238E27FC236}">
                <a16:creationId xmlns:a16="http://schemas.microsoft.com/office/drawing/2014/main" xmlns="" id="{7ABC25BC-84AD-D714-DCB5-E6331C111879}"/>
              </a:ext>
            </a:extLst>
          </p:cNvPr>
          <p:cNvSpPr>
            <a:spLocks noGrp="1"/>
          </p:cNvSpPr>
          <p:nvPr>
            <p:ph sz="half" idx="1"/>
          </p:nvPr>
        </p:nvSpPr>
        <p:spPr>
          <a:xfrm>
            <a:off x="838200" y="1825625"/>
            <a:ext cx="5181600" cy="3856038"/>
          </a:xfrm>
        </p:spPr>
        <p:txBody>
          <a:bodyPr vert="horz" lIns="91440" tIns="45720" rIns="91440" bIns="45720" rtlCol="0" anchor="t">
            <a:normAutofit fontScale="62500" lnSpcReduction="20000"/>
          </a:bodyPr>
          <a:lstStyle/>
          <a:p>
            <a:pPr marL="0" indent="0">
              <a:buNone/>
            </a:pPr>
            <a:r>
              <a:rPr lang="en-GB" b="1">
                <a:solidFill>
                  <a:srgbClr val="CF4520"/>
                </a:solidFill>
                <a:latin typeface="Raleway"/>
              </a:rPr>
              <a:t>Initiation of the Attack:</a:t>
            </a:r>
            <a:endParaRPr lang="en-US">
              <a:solidFill>
                <a:srgbClr val="CF4520"/>
              </a:solidFill>
            </a:endParaRPr>
          </a:p>
          <a:p>
            <a:pPr marL="0" indent="0">
              <a:lnSpc>
                <a:spcPct val="120000"/>
              </a:lnSpc>
              <a:buNone/>
            </a:pPr>
            <a:endParaRPr lang="en-GB" b="1">
              <a:latin typeface="Raleway"/>
            </a:endParaRPr>
          </a:p>
          <a:p>
            <a:pPr>
              <a:lnSpc>
                <a:spcPct val="120000"/>
              </a:lnSpc>
            </a:pPr>
            <a:r>
              <a:rPr lang="en-GB">
                <a:latin typeface="Raleway"/>
              </a:rPr>
              <a:t>The attackers, a group calling themselves "Radiant," identified Kido International, a childcare provider with 18 nurseries across Greater London, as a potential target. </a:t>
            </a:r>
            <a:endParaRPr lang="en-GB"/>
          </a:p>
          <a:p>
            <a:pPr>
              <a:lnSpc>
                <a:spcPct val="120000"/>
              </a:lnSpc>
            </a:pPr>
            <a:endParaRPr lang="en-GB"/>
          </a:p>
          <a:p>
            <a:pPr>
              <a:lnSpc>
                <a:spcPct val="120000"/>
              </a:lnSpc>
            </a:pPr>
            <a:r>
              <a:rPr lang="en-GB">
                <a:latin typeface="Raleway"/>
              </a:rPr>
              <a:t>The choice of a childcare organization suggests the attackers believed the sensitive nature of the data would create immense pressure to pay a ransom. </a:t>
            </a:r>
            <a:endParaRPr lang="en-GB"/>
          </a:p>
        </p:txBody>
      </p:sp>
      <p:sp>
        <p:nvSpPr>
          <p:cNvPr id="4" name="Content Placeholder 3">
            <a:extLst>
              <a:ext uri="{FF2B5EF4-FFF2-40B4-BE49-F238E27FC236}">
                <a16:creationId xmlns:a16="http://schemas.microsoft.com/office/drawing/2014/main" xmlns="" id="{6C5E42FB-667D-36E8-0B96-5963996BF352}"/>
              </a:ext>
            </a:extLst>
          </p:cNvPr>
          <p:cNvSpPr>
            <a:spLocks noGrp="1"/>
          </p:cNvSpPr>
          <p:nvPr>
            <p:ph sz="half" idx="2"/>
          </p:nvPr>
        </p:nvSpPr>
        <p:spPr>
          <a:xfrm>
            <a:off x="6172200" y="1825625"/>
            <a:ext cx="5181600" cy="3760788"/>
          </a:xfrm>
        </p:spPr>
        <p:txBody>
          <a:bodyPr vert="horz" lIns="91440" tIns="45720" rIns="91440" bIns="45720" rtlCol="0" anchor="t">
            <a:normAutofit fontScale="62500" lnSpcReduction="20000"/>
          </a:bodyPr>
          <a:lstStyle/>
          <a:p>
            <a:pPr marL="0" indent="0">
              <a:buNone/>
            </a:pPr>
            <a:r>
              <a:rPr lang="en-GB" b="1">
                <a:solidFill>
                  <a:srgbClr val="CF4520"/>
                </a:solidFill>
                <a:latin typeface="Raleway"/>
              </a:rPr>
              <a:t>Attack Strategy : </a:t>
            </a:r>
            <a:endParaRPr lang="en-US" b="1">
              <a:solidFill>
                <a:srgbClr val="CF4520"/>
              </a:solidFill>
              <a:latin typeface="Raleway"/>
            </a:endParaRPr>
          </a:p>
          <a:p>
            <a:pPr marL="0" indent="0">
              <a:buNone/>
            </a:pPr>
            <a:endParaRPr lang="en-GB" sz="2900" b="1">
              <a:solidFill>
                <a:srgbClr val="C00000"/>
              </a:solidFill>
              <a:latin typeface="Raleway"/>
            </a:endParaRPr>
          </a:p>
          <a:p>
            <a:pPr>
              <a:lnSpc>
                <a:spcPct val="120000"/>
              </a:lnSpc>
            </a:pPr>
            <a:r>
              <a:rPr lang="en-GB">
                <a:latin typeface="Raleway"/>
              </a:rPr>
              <a:t>According to the hackers themselves, they gained access to Kido's networks weeks before the attack became public. </a:t>
            </a:r>
          </a:p>
          <a:p>
            <a:pPr>
              <a:lnSpc>
                <a:spcPct val="120000"/>
              </a:lnSpc>
            </a:pPr>
            <a:endParaRPr lang="en-GB"/>
          </a:p>
          <a:p>
            <a:pPr>
              <a:lnSpc>
                <a:spcPct val="120000"/>
              </a:lnSpc>
            </a:pPr>
            <a:r>
              <a:rPr lang="en-GB">
                <a:latin typeface="Raleway"/>
              </a:rPr>
              <a:t>They did not breach the security of </a:t>
            </a:r>
            <a:r>
              <a:rPr lang="en-GB" err="1">
                <a:latin typeface="Raleway"/>
              </a:rPr>
              <a:t>Famly</a:t>
            </a:r>
            <a:r>
              <a:rPr lang="en-GB">
                <a:latin typeface="Raleway"/>
              </a:rPr>
              <a:t>, the third-party software service Kido used, but rather accessed Kido's own data that was hosted on the </a:t>
            </a:r>
            <a:r>
              <a:rPr lang="en-GB" err="1">
                <a:latin typeface="Raleway"/>
              </a:rPr>
              <a:t>Famly</a:t>
            </a:r>
            <a:r>
              <a:rPr lang="en-GB">
                <a:latin typeface="Raleway"/>
              </a:rPr>
              <a:t> platform. </a:t>
            </a:r>
          </a:p>
        </p:txBody>
      </p:sp>
      <p:grpSp>
        <p:nvGrpSpPr>
          <p:cNvPr id="12" name="Group 11">
            <a:extLst>
              <a:ext uri="{FF2B5EF4-FFF2-40B4-BE49-F238E27FC236}">
                <a16:creationId xmlns:a16="http://schemas.microsoft.com/office/drawing/2014/main" xmlns="" id="{2C7F2A66-A925-A10F-9336-91AF42A0AD8D}"/>
              </a:ext>
            </a:extLst>
          </p:cNvPr>
          <p:cNvGrpSpPr/>
          <p:nvPr/>
        </p:nvGrpSpPr>
        <p:grpSpPr>
          <a:xfrm>
            <a:off x="4542023" y="5377709"/>
            <a:ext cx="1249936" cy="1258999"/>
            <a:chOff x="4437248" y="5282459"/>
            <a:chExt cx="2535237" cy="2544301"/>
          </a:xfrm>
        </p:grpSpPr>
        <p:grpSp>
          <p:nvGrpSpPr>
            <p:cNvPr id="13" name="Group 12">
              <a:extLst>
                <a:ext uri="{FF2B5EF4-FFF2-40B4-BE49-F238E27FC236}">
                  <a16:creationId xmlns:a16="http://schemas.microsoft.com/office/drawing/2014/main" xmlns="" id="{FAC73E09-A1A9-C106-8D7D-B7E06724559B}"/>
                </a:ext>
              </a:extLst>
            </p:cNvPr>
            <p:cNvGrpSpPr/>
            <p:nvPr/>
          </p:nvGrpSpPr>
          <p:grpSpPr>
            <a:xfrm>
              <a:off x="4437248" y="5282459"/>
              <a:ext cx="2535237" cy="2544301"/>
              <a:chOff x="4437248" y="5282459"/>
              <a:chExt cx="2535237" cy="2544301"/>
            </a:xfrm>
          </p:grpSpPr>
          <p:sp>
            <p:nvSpPr>
              <p:cNvPr id="15" name="Oval 14">
                <a:extLst>
                  <a:ext uri="{FF2B5EF4-FFF2-40B4-BE49-F238E27FC236}">
                    <a16:creationId xmlns:a16="http://schemas.microsoft.com/office/drawing/2014/main" xmlns="" id="{75EF8C7F-CBAA-1A52-5913-DD92B9170624}"/>
                  </a:ext>
                </a:extLst>
              </p:cNvPr>
              <p:cNvSpPr/>
              <p:nvPr/>
            </p:nvSpPr>
            <p:spPr>
              <a:xfrm>
                <a:off x="4437248" y="5282459"/>
                <a:ext cx="2535237" cy="2544301"/>
              </a:xfrm>
              <a:prstGeom prst="ellips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6" name="Oval 15">
                <a:extLst>
                  <a:ext uri="{FF2B5EF4-FFF2-40B4-BE49-F238E27FC236}">
                    <a16:creationId xmlns:a16="http://schemas.microsoft.com/office/drawing/2014/main" xmlns="" id="{298DE3A1-7FF0-5ABD-0E72-9EE8B96A8370}"/>
                  </a:ext>
                </a:extLst>
              </p:cNvPr>
              <p:cNvSpPr/>
              <p:nvPr/>
            </p:nvSpPr>
            <p:spPr>
              <a:xfrm>
                <a:off x="4582682" y="5410135"/>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4" name="Graphic 24" descr="Detective male with solid fill">
              <a:extLst>
                <a:ext uri="{FF2B5EF4-FFF2-40B4-BE49-F238E27FC236}">
                  <a16:creationId xmlns:a16="http://schemas.microsoft.com/office/drawing/2014/main" xmlns="" id="{B17D8C3A-F7AE-6C14-4D9B-9A4154A2C5D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12649" y="5851887"/>
              <a:ext cx="1389269" cy="1400313"/>
            </a:xfrm>
            <a:prstGeom prst="rect">
              <a:avLst/>
            </a:prstGeom>
          </p:spPr>
        </p:pic>
      </p:grpSp>
      <p:grpSp>
        <p:nvGrpSpPr>
          <p:cNvPr id="17" name="Group 16">
            <a:extLst>
              <a:ext uri="{FF2B5EF4-FFF2-40B4-BE49-F238E27FC236}">
                <a16:creationId xmlns:a16="http://schemas.microsoft.com/office/drawing/2014/main" xmlns="" id="{4EDB9168-0A14-3D98-ACC7-61F935D7C1C3}"/>
              </a:ext>
            </a:extLst>
          </p:cNvPr>
          <p:cNvGrpSpPr/>
          <p:nvPr/>
        </p:nvGrpSpPr>
        <p:grpSpPr>
          <a:xfrm>
            <a:off x="10349632" y="5282459"/>
            <a:ext cx="1249936" cy="1259000"/>
            <a:chOff x="10349632" y="5282459"/>
            <a:chExt cx="2535237" cy="2544301"/>
          </a:xfrm>
        </p:grpSpPr>
        <p:grpSp>
          <p:nvGrpSpPr>
            <p:cNvPr id="18" name="Group 17">
              <a:extLst>
                <a:ext uri="{FF2B5EF4-FFF2-40B4-BE49-F238E27FC236}">
                  <a16:creationId xmlns:a16="http://schemas.microsoft.com/office/drawing/2014/main" xmlns="" id="{B7B45067-E236-17D5-9E13-565D12B8498C}"/>
                </a:ext>
              </a:extLst>
            </p:cNvPr>
            <p:cNvGrpSpPr/>
            <p:nvPr/>
          </p:nvGrpSpPr>
          <p:grpSpPr>
            <a:xfrm>
              <a:off x="10349632" y="5282459"/>
              <a:ext cx="2535237" cy="2544301"/>
              <a:chOff x="10349632" y="5282459"/>
              <a:chExt cx="2535237" cy="2544301"/>
            </a:xfrm>
          </p:grpSpPr>
          <p:sp>
            <p:nvSpPr>
              <p:cNvPr id="20" name="Oval 19">
                <a:extLst>
                  <a:ext uri="{FF2B5EF4-FFF2-40B4-BE49-F238E27FC236}">
                    <a16:creationId xmlns:a16="http://schemas.microsoft.com/office/drawing/2014/main" xmlns="" id="{A0D3E9BB-7A8A-B4CA-2F4C-AF7CD2141514}"/>
                  </a:ext>
                </a:extLst>
              </p:cNvPr>
              <p:cNvSpPr/>
              <p:nvPr/>
            </p:nvSpPr>
            <p:spPr>
              <a:xfrm>
                <a:off x="10349632" y="5282459"/>
                <a:ext cx="2535237" cy="2544301"/>
              </a:xfrm>
              <a:prstGeom prst="ellips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1" name="Oval 20">
                <a:extLst>
                  <a:ext uri="{FF2B5EF4-FFF2-40B4-BE49-F238E27FC236}">
                    <a16:creationId xmlns:a16="http://schemas.microsoft.com/office/drawing/2014/main" xmlns="" id="{E9038A75-13C9-D1E6-DAB4-5AB4D9A7131A}"/>
                  </a:ext>
                </a:extLst>
              </p:cNvPr>
              <p:cNvSpPr/>
              <p:nvPr/>
            </p:nvSpPr>
            <p:spPr>
              <a:xfrm>
                <a:off x="10495066" y="5410135"/>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9" name="Graphic 6" descr="Eye Scan with solid fill">
              <a:extLst>
                <a:ext uri="{FF2B5EF4-FFF2-40B4-BE49-F238E27FC236}">
                  <a16:creationId xmlns:a16="http://schemas.microsoft.com/office/drawing/2014/main" xmlns="" id="{127D9F31-027C-3CBD-F645-9B4E1ED6F62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953593" y="5887682"/>
              <a:ext cx="1326055" cy="1326055"/>
            </a:xfrm>
            <a:prstGeom prst="rect">
              <a:avLst/>
            </a:prstGeom>
          </p:spPr>
        </p:pic>
      </p:grpSp>
    </p:spTree>
    <p:extLst>
      <p:ext uri="{BB962C8B-B14F-4D97-AF65-F5344CB8AC3E}">
        <p14:creationId xmlns:p14="http://schemas.microsoft.com/office/powerpoint/2010/main" val="2046944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1010CA0-31B7-C2C1-F2AE-93350E4B9C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C8939E7-1BCF-6B47-79B1-2ACB5982291A}"/>
              </a:ext>
            </a:extLst>
          </p:cNvPr>
          <p:cNvSpPr>
            <a:spLocks noGrp="1"/>
          </p:cNvSpPr>
          <p:nvPr>
            <p:ph type="title"/>
          </p:nvPr>
        </p:nvSpPr>
        <p:spPr/>
        <p:txBody>
          <a:bodyPr/>
          <a:lstStyle/>
          <a:p>
            <a:r>
              <a:rPr lang="en-GB">
                <a:solidFill>
                  <a:srgbClr val="FFD000"/>
                </a:solidFill>
                <a:latin typeface="ARU Raisonne DemiBold"/>
              </a:rPr>
              <a:t>A Cautionary Tale: Case Study</a:t>
            </a:r>
            <a:endParaRPr lang="en-US"/>
          </a:p>
        </p:txBody>
      </p:sp>
      <p:sp>
        <p:nvSpPr>
          <p:cNvPr id="3" name="Content Placeholder 2">
            <a:extLst>
              <a:ext uri="{FF2B5EF4-FFF2-40B4-BE49-F238E27FC236}">
                <a16:creationId xmlns:a16="http://schemas.microsoft.com/office/drawing/2014/main" xmlns="" id="{1CA73D98-4586-A165-529E-0BB2EC476280}"/>
              </a:ext>
            </a:extLst>
          </p:cNvPr>
          <p:cNvSpPr>
            <a:spLocks noGrp="1"/>
          </p:cNvSpPr>
          <p:nvPr>
            <p:ph sz="half" idx="1"/>
          </p:nvPr>
        </p:nvSpPr>
        <p:spPr>
          <a:xfrm>
            <a:off x="838200" y="1825625"/>
            <a:ext cx="5181600" cy="3741738"/>
          </a:xfrm>
        </p:spPr>
        <p:txBody>
          <a:bodyPr vert="horz" lIns="91440" tIns="45720" rIns="91440" bIns="45720" rtlCol="0" anchor="t">
            <a:normAutofit fontScale="62500" lnSpcReduction="20000"/>
          </a:bodyPr>
          <a:lstStyle/>
          <a:p>
            <a:pPr marL="0" indent="0">
              <a:buNone/>
            </a:pPr>
            <a:r>
              <a:rPr lang="en-GB" sz="2900" b="1">
                <a:solidFill>
                  <a:srgbClr val="CF4520"/>
                </a:solidFill>
                <a:latin typeface="Raleway"/>
              </a:rPr>
              <a:t>Data Exfiltration:</a:t>
            </a:r>
            <a:endParaRPr lang="en-US" sz="2900" b="1">
              <a:solidFill>
                <a:srgbClr val="CF4520"/>
              </a:solidFill>
              <a:latin typeface="Raleway"/>
            </a:endParaRPr>
          </a:p>
          <a:p>
            <a:pPr marL="0" indent="0">
              <a:lnSpc>
                <a:spcPct val="120000"/>
              </a:lnSpc>
              <a:buNone/>
            </a:pPr>
            <a:endParaRPr lang="en-GB" b="1">
              <a:latin typeface="Raleway"/>
            </a:endParaRPr>
          </a:p>
          <a:p>
            <a:pPr>
              <a:lnSpc>
                <a:spcPct val="120000"/>
              </a:lnSpc>
            </a:pPr>
            <a:r>
              <a:rPr lang="en-GB">
                <a:latin typeface="Raleway"/>
              </a:rPr>
              <a:t>While inside the network, the hackers systematically stole the personal data of approximately 8,000 children attending Kido nurseries. </a:t>
            </a:r>
          </a:p>
          <a:p>
            <a:pPr>
              <a:lnSpc>
                <a:spcPct val="120000"/>
              </a:lnSpc>
            </a:pPr>
            <a:endParaRPr lang="en-GB"/>
          </a:p>
          <a:p>
            <a:pPr>
              <a:lnSpc>
                <a:spcPct val="120000"/>
              </a:lnSpc>
            </a:pPr>
            <a:r>
              <a:rPr lang="en-GB">
                <a:latin typeface="Raleway"/>
              </a:rPr>
              <a:t>The stolen data set was highly sensitive, including children's names, photos, home addresses, and family contact information. </a:t>
            </a:r>
            <a:endParaRPr lang="en-GB"/>
          </a:p>
        </p:txBody>
      </p:sp>
      <p:sp>
        <p:nvSpPr>
          <p:cNvPr id="4" name="Content Placeholder 3">
            <a:extLst>
              <a:ext uri="{FF2B5EF4-FFF2-40B4-BE49-F238E27FC236}">
                <a16:creationId xmlns:a16="http://schemas.microsoft.com/office/drawing/2014/main" xmlns="" id="{9A0E9F55-B529-C12B-DCC6-1DD632F7ED25}"/>
              </a:ext>
            </a:extLst>
          </p:cNvPr>
          <p:cNvSpPr>
            <a:spLocks noGrp="1"/>
          </p:cNvSpPr>
          <p:nvPr>
            <p:ph sz="half" idx="2"/>
          </p:nvPr>
        </p:nvSpPr>
        <p:spPr>
          <a:xfrm>
            <a:off x="6172200" y="1825625"/>
            <a:ext cx="5181600" cy="3741738"/>
          </a:xfrm>
        </p:spPr>
        <p:txBody>
          <a:bodyPr vert="horz" lIns="91440" tIns="45720" rIns="91440" bIns="45720" rtlCol="0" anchor="t">
            <a:normAutofit fontScale="62500" lnSpcReduction="20000"/>
          </a:bodyPr>
          <a:lstStyle/>
          <a:p>
            <a:pPr marL="0" indent="0">
              <a:buNone/>
            </a:pPr>
            <a:r>
              <a:rPr lang="en-GB" sz="2900" b="1">
                <a:solidFill>
                  <a:srgbClr val="CF4520"/>
                </a:solidFill>
                <a:latin typeface="Raleway"/>
              </a:rPr>
              <a:t>Ransomware and Extortion:  </a:t>
            </a:r>
            <a:endParaRPr lang="en-US" sz="2900" b="1">
              <a:solidFill>
                <a:srgbClr val="CF4520"/>
              </a:solidFill>
              <a:latin typeface="Raleway"/>
            </a:endParaRPr>
          </a:p>
          <a:p>
            <a:pPr marL="0" indent="0">
              <a:buNone/>
            </a:pPr>
            <a:endParaRPr lang="en-GB" sz="2900" b="1">
              <a:solidFill>
                <a:srgbClr val="C00000"/>
              </a:solidFill>
              <a:latin typeface="Raleway"/>
            </a:endParaRPr>
          </a:p>
          <a:p>
            <a:pPr>
              <a:lnSpc>
                <a:spcPct val="120000"/>
              </a:lnSpc>
            </a:pPr>
            <a:r>
              <a:rPr lang="en-GB">
                <a:latin typeface="Raleway"/>
              </a:rPr>
              <a:t>The attack followed a classic ransomware/extortion model. </a:t>
            </a:r>
            <a:endParaRPr lang="en-GB"/>
          </a:p>
          <a:p>
            <a:pPr>
              <a:lnSpc>
                <a:spcPct val="120000"/>
              </a:lnSpc>
            </a:pPr>
            <a:endParaRPr lang="en-GB"/>
          </a:p>
          <a:p>
            <a:pPr>
              <a:lnSpc>
                <a:spcPct val="120000"/>
              </a:lnSpc>
            </a:pPr>
            <a:r>
              <a:rPr lang="en-GB">
                <a:latin typeface="Raleway"/>
              </a:rPr>
              <a:t>The hackers encrypted company data and made a financial demand (the exact amount was never disclosed). </a:t>
            </a:r>
            <a:endParaRPr lang="en-GB"/>
          </a:p>
        </p:txBody>
      </p:sp>
      <p:grpSp>
        <p:nvGrpSpPr>
          <p:cNvPr id="5" name="Group 4">
            <a:extLst>
              <a:ext uri="{FF2B5EF4-FFF2-40B4-BE49-F238E27FC236}">
                <a16:creationId xmlns:a16="http://schemas.microsoft.com/office/drawing/2014/main" xmlns="" id="{522F93BB-2783-3283-7794-E61D548D3225}"/>
              </a:ext>
            </a:extLst>
          </p:cNvPr>
          <p:cNvGrpSpPr/>
          <p:nvPr/>
        </p:nvGrpSpPr>
        <p:grpSpPr>
          <a:xfrm>
            <a:off x="4264478" y="5275634"/>
            <a:ext cx="1253692" cy="1262756"/>
            <a:chOff x="4264478" y="5275634"/>
            <a:chExt cx="2535237" cy="2544301"/>
          </a:xfrm>
        </p:grpSpPr>
        <p:grpSp>
          <p:nvGrpSpPr>
            <p:cNvPr id="6" name="Group 5">
              <a:extLst>
                <a:ext uri="{FF2B5EF4-FFF2-40B4-BE49-F238E27FC236}">
                  <a16:creationId xmlns:a16="http://schemas.microsoft.com/office/drawing/2014/main" xmlns="" id="{9C6BA55B-0FAD-FA5B-8977-133E65BDE813}"/>
                </a:ext>
              </a:extLst>
            </p:cNvPr>
            <p:cNvGrpSpPr/>
            <p:nvPr/>
          </p:nvGrpSpPr>
          <p:grpSpPr>
            <a:xfrm>
              <a:off x="4264478" y="5275634"/>
              <a:ext cx="2535237" cy="2544301"/>
              <a:chOff x="4264478" y="5275634"/>
              <a:chExt cx="2535237" cy="2544301"/>
            </a:xfrm>
          </p:grpSpPr>
          <p:sp>
            <p:nvSpPr>
              <p:cNvPr id="8" name="Oval 7">
                <a:extLst>
                  <a:ext uri="{FF2B5EF4-FFF2-40B4-BE49-F238E27FC236}">
                    <a16:creationId xmlns:a16="http://schemas.microsoft.com/office/drawing/2014/main" xmlns="" id="{A119F982-FF09-2A66-ED90-54B3A8A698C5}"/>
                  </a:ext>
                </a:extLst>
              </p:cNvPr>
              <p:cNvSpPr/>
              <p:nvPr/>
            </p:nvSpPr>
            <p:spPr>
              <a:xfrm>
                <a:off x="4264478" y="5275634"/>
                <a:ext cx="2535237" cy="2544301"/>
              </a:xfrm>
              <a:prstGeom prst="ellipse">
                <a:avLst/>
              </a:prstGeom>
              <a:solidFill>
                <a:srgbClr val="FEB52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9" name="Oval 8">
                <a:extLst>
                  <a:ext uri="{FF2B5EF4-FFF2-40B4-BE49-F238E27FC236}">
                    <a16:creationId xmlns:a16="http://schemas.microsoft.com/office/drawing/2014/main" xmlns="" id="{6A45FF53-2CAA-0197-5C93-2DCF00BD4CA8}"/>
                  </a:ext>
                </a:extLst>
              </p:cNvPr>
              <p:cNvSpPr/>
              <p:nvPr/>
            </p:nvSpPr>
            <p:spPr>
              <a:xfrm>
                <a:off x="4409912" y="5403310"/>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7" name="Graphic 8" descr="Robber with solid fill">
              <a:extLst>
                <a:ext uri="{FF2B5EF4-FFF2-40B4-BE49-F238E27FC236}">
                  <a16:creationId xmlns:a16="http://schemas.microsoft.com/office/drawing/2014/main" xmlns="" id="{0FFBC831-B208-9C9D-BD30-E29E5FFC64B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798370" y="5907131"/>
              <a:ext cx="1466192" cy="1431159"/>
            </a:xfrm>
            <a:prstGeom prst="rect">
              <a:avLst/>
            </a:prstGeom>
          </p:spPr>
        </p:pic>
      </p:grpSp>
      <p:grpSp>
        <p:nvGrpSpPr>
          <p:cNvPr id="10" name="Group 9">
            <a:extLst>
              <a:ext uri="{FF2B5EF4-FFF2-40B4-BE49-F238E27FC236}">
                <a16:creationId xmlns:a16="http://schemas.microsoft.com/office/drawing/2014/main" xmlns="" id="{F83E1081-9DA7-775F-659F-773492C2589C}"/>
              </a:ext>
            </a:extLst>
          </p:cNvPr>
          <p:cNvGrpSpPr/>
          <p:nvPr/>
        </p:nvGrpSpPr>
        <p:grpSpPr>
          <a:xfrm>
            <a:off x="10291207" y="5275631"/>
            <a:ext cx="1299875" cy="1262757"/>
            <a:chOff x="10291207" y="5275631"/>
            <a:chExt cx="2535237" cy="2544301"/>
          </a:xfrm>
        </p:grpSpPr>
        <p:grpSp>
          <p:nvGrpSpPr>
            <p:cNvPr id="11" name="Group 10">
              <a:extLst>
                <a:ext uri="{FF2B5EF4-FFF2-40B4-BE49-F238E27FC236}">
                  <a16:creationId xmlns:a16="http://schemas.microsoft.com/office/drawing/2014/main" xmlns="" id="{0D4495EF-86BD-2044-C42B-015C08D6CE04}"/>
                </a:ext>
              </a:extLst>
            </p:cNvPr>
            <p:cNvGrpSpPr/>
            <p:nvPr/>
          </p:nvGrpSpPr>
          <p:grpSpPr>
            <a:xfrm>
              <a:off x="10291207" y="5275631"/>
              <a:ext cx="2535237" cy="2544301"/>
              <a:chOff x="10291207" y="5275631"/>
              <a:chExt cx="2535237" cy="2544301"/>
            </a:xfrm>
          </p:grpSpPr>
          <p:sp>
            <p:nvSpPr>
              <p:cNvPr id="24" name="Oval 23">
                <a:extLst>
                  <a:ext uri="{FF2B5EF4-FFF2-40B4-BE49-F238E27FC236}">
                    <a16:creationId xmlns:a16="http://schemas.microsoft.com/office/drawing/2014/main" xmlns="" id="{B7D5E418-745B-1D2F-8842-D3E5DB22DA58}"/>
                  </a:ext>
                </a:extLst>
              </p:cNvPr>
              <p:cNvSpPr/>
              <p:nvPr/>
            </p:nvSpPr>
            <p:spPr>
              <a:xfrm>
                <a:off x="10291207" y="5275631"/>
                <a:ext cx="2535237" cy="2544301"/>
              </a:xfrm>
              <a:prstGeom prst="ellipse">
                <a:avLst/>
              </a:prstGeom>
              <a:solidFill>
                <a:srgbClr val="FEB52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5" name="Oval 24">
                <a:extLst>
                  <a:ext uri="{FF2B5EF4-FFF2-40B4-BE49-F238E27FC236}">
                    <a16:creationId xmlns:a16="http://schemas.microsoft.com/office/drawing/2014/main" xmlns="" id="{9A312B3B-8BA3-2109-FFDE-1C8424DE8DAF}"/>
                  </a:ext>
                </a:extLst>
              </p:cNvPr>
              <p:cNvSpPr/>
              <p:nvPr/>
            </p:nvSpPr>
            <p:spPr>
              <a:xfrm>
                <a:off x="10436641" y="5403307"/>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22" name="Graphic 9" descr="Flying Money with solid fill">
              <a:extLst>
                <a:ext uri="{FF2B5EF4-FFF2-40B4-BE49-F238E27FC236}">
                  <a16:creationId xmlns:a16="http://schemas.microsoft.com/office/drawing/2014/main" xmlns="" id="{35628579-98FC-3C91-1ACC-BD74BD2F200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324340" y="6143612"/>
              <a:ext cx="1159641" cy="1159641"/>
            </a:xfrm>
            <a:prstGeom prst="rect">
              <a:avLst/>
            </a:prstGeom>
          </p:spPr>
        </p:pic>
        <p:pic>
          <p:nvPicPr>
            <p:cNvPr id="23" name="Graphic 10" descr="Pound with solid fill">
              <a:extLst>
                <a:ext uri="{FF2B5EF4-FFF2-40B4-BE49-F238E27FC236}">
                  <a16:creationId xmlns:a16="http://schemas.microsoft.com/office/drawing/2014/main" xmlns="" id="{DA4B17C5-6481-B638-6BD6-705A95059905}"/>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530042" y="5936142"/>
              <a:ext cx="791779" cy="791779"/>
            </a:xfrm>
            <a:prstGeom prst="rect">
              <a:avLst/>
            </a:prstGeom>
          </p:spPr>
        </p:pic>
      </p:grpSp>
    </p:spTree>
    <p:extLst>
      <p:ext uri="{BB962C8B-B14F-4D97-AF65-F5344CB8AC3E}">
        <p14:creationId xmlns:p14="http://schemas.microsoft.com/office/powerpoint/2010/main" val="2442274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468FAE-E4D1-8676-D93F-6BD8F282E3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E369F84-F4C7-C22D-7A68-AF3C6D4DC828}"/>
              </a:ext>
            </a:extLst>
          </p:cNvPr>
          <p:cNvSpPr>
            <a:spLocks noGrp="1"/>
          </p:cNvSpPr>
          <p:nvPr>
            <p:ph type="title"/>
          </p:nvPr>
        </p:nvSpPr>
        <p:spPr/>
        <p:txBody>
          <a:bodyPr/>
          <a:lstStyle/>
          <a:p>
            <a:r>
              <a:rPr lang="en-GB">
                <a:solidFill>
                  <a:srgbClr val="FFD000"/>
                </a:solidFill>
                <a:latin typeface="ARU Raisonne DemiBold"/>
              </a:rPr>
              <a:t>A Cautionary Tale: Case Study</a:t>
            </a:r>
            <a:endParaRPr lang="en-US"/>
          </a:p>
        </p:txBody>
      </p:sp>
      <p:sp>
        <p:nvSpPr>
          <p:cNvPr id="3" name="Content Placeholder 2">
            <a:extLst>
              <a:ext uri="{FF2B5EF4-FFF2-40B4-BE49-F238E27FC236}">
                <a16:creationId xmlns:a16="http://schemas.microsoft.com/office/drawing/2014/main" xmlns="" id="{C68ACB79-E14C-B0E2-758E-B82391C79B80}"/>
              </a:ext>
            </a:extLst>
          </p:cNvPr>
          <p:cNvSpPr>
            <a:spLocks noGrp="1"/>
          </p:cNvSpPr>
          <p:nvPr>
            <p:ph sz="half" idx="1"/>
          </p:nvPr>
        </p:nvSpPr>
        <p:spPr>
          <a:xfrm>
            <a:off x="838200" y="1825625"/>
            <a:ext cx="5181600" cy="3627438"/>
          </a:xfrm>
        </p:spPr>
        <p:txBody>
          <a:bodyPr vert="horz" lIns="91440" tIns="45720" rIns="91440" bIns="45720" rtlCol="0" anchor="t">
            <a:normAutofit fontScale="62500" lnSpcReduction="20000"/>
          </a:bodyPr>
          <a:lstStyle/>
          <a:p>
            <a:pPr marL="0" indent="0">
              <a:lnSpc>
                <a:spcPct val="70000"/>
              </a:lnSpc>
              <a:buNone/>
            </a:pPr>
            <a:r>
              <a:rPr lang="en-GB" sz="2900" b="1">
                <a:solidFill>
                  <a:srgbClr val="CF4520"/>
                </a:solidFill>
                <a:latin typeface="Raleway"/>
              </a:rPr>
              <a:t>Public Announcement and Proof: </a:t>
            </a:r>
          </a:p>
          <a:p>
            <a:pPr marL="0" indent="0">
              <a:lnSpc>
                <a:spcPct val="120000"/>
              </a:lnSpc>
              <a:buNone/>
            </a:pPr>
            <a:endParaRPr lang="en-GB" b="1">
              <a:latin typeface="Raleway"/>
            </a:endParaRPr>
          </a:p>
          <a:p>
            <a:pPr>
              <a:lnSpc>
                <a:spcPct val="120000"/>
              </a:lnSpc>
            </a:pPr>
            <a:r>
              <a:rPr lang="en-GB">
                <a:latin typeface="Raleway"/>
              </a:rPr>
              <a:t>On September 26, 2025, the Radiant gang announced the attack on their dark web portal. </a:t>
            </a:r>
          </a:p>
          <a:p>
            <a:pPr>
              <a:lnSpc>
                <a:spcPct val="120000"/>
              </a:lnSpc>
            </a:pPr>
            <a:endParaRPr lang="en-GB"/>
          </a:p>
          <a:p>
            <a:pPr>
              <a:lnSpc>
                <a:spcPct val="120000"/>
              </a:lnSpc>
            </a:pPr>
            <a:r>
              <a:rPr lang="en-GB">
                <a:latin typeface="Raleway"/>
              </a:rPr>
              <a:t>To prove the legitimacy of their claim and increase pressure, they published the full profiles including names, photos, and addresses of 10 children.  </a:t>
            </a:r>
          </a:p>
        </p:txBody>
      </p:sp>
      <p:sp>
        <p:nvSpPr>
          <p:cNvPr id="4" name="Content Placeholder 3">
            <a:extLst>
              <a:ext uri="{FF2B5EF4-FFF2-40B4-BE49-F238E27FC236}">
                <a16:creationId xmlns:a16="http://schemas.microsoft.com/office/drawing/2014/main" xmlns="" id="{FF3BD5D3-A295-EA7D-BD10-D74E29C2309A}"/>
              </a:ext>
            </a:extLst>
          </p:cNvPr>
          <p:cNvSpPr>
            <a:spLocks noGrp="1"/>
          </p:cNvSpPr>
          <p:nvPr>
            <p:ph sz="half" idx="2"/>
          </p:nvPr>
        </p:nvSpPr>
        <p:spPr/>
        <p:txBody>
          <a:bodyPr vert="horz" lIns="91440" tIns="45720" rIns="91440" bIns="45720" rtlCol="0" anchor="t">
            <a:normAutofit fontScale="62500" lnSpcReduction="20000"/>
          </a:bodyPr>
          <a:lstStyle/>
          <a:p>
            <a:pPr marL="0" indent="0">
              <a:buNone/>
            </a:pPr>
            <a:r>
              <a:rPr lang="en-GB" sz="2900" b="1">
                <a:solidFill>
                  <a:srgbClr val="CF4520"/>
                </a:solidFill>
                <a:latin typeface="Raleway"/>
              </a:rPr>
              <a:t>Arrests: </a:t>
            </a:r>
            <a:endParaRPr lang="en-US"/>
          </a:p>
          <a:p>
            <a:pPr marL="0" indent="0">
              <a:lnSpc>
                <a:spcPct val="120000"/>
              </a:lnSpc>
              <a:buNone/>
            </a:pPr>
            <a:endParaRPr lang="en-GB" sz="2900" b="1">
              <a:solidFill>
                <a:srgbClr val="C00000"/>
              </a:solidFill>
              <a:latin typeface="Raleway"/>
            </a:endParaRPr>
          </a:p>
          <a:p>
            <a:pPr>
              <a:lnSpc>
                <a:spcPct val="120000"/>
              </a:lnSpc>
            </a:pPr>
            <a:r>
              <a:rPr lang="en-GB">
                <a:latin typeface="Raleway"/>
              </a:rPr>
              <a:t>On October 7, 2025, the investigation led to a breakthrough.</a:t>
            </a:r>
            <a:endParaRPr lang="en-GB"/>
          </a:p>
          <a:p>
            <a:pPr marL="0" indent="0">
              <a:lnSpc>
                <a:spcPct val="120000"/>
              </a:lnSpc>
              <a:buNone/>
            </a:pPr>
            <a:endParaRPr lang="en-GB">
              <a:latin typeface="Raleway"/>
            </a:endParaRPr>
          </a:p>
          <a:p>
            <a:pPr>
              <a:lnSpc>
                <a:spcPct val="120000"/>
              </a:lnSpc>
            </a:pPr>
            <a:r>
              <a:rPr lang="en-GB">
                <a:latin typeface="Raleway"/>
              </a:rPr>
              <a:t>Two 17-year-old boys were arrested in Bishop's Stortford, Hertfordshire, on suspicion of computer misuse and blackmail.</a:t>
            </a:r>
          </a:p>
          <a:p>
            <a:pPr marL="0" indent="0">
              <a:lnSpc>
                <a:spcPct val="120000"/>
              </a:lnSpc>
              <a:buNone/>
            </a:pPr>
            <a:endParaRPr lang="en-GB">
              <a:latin typeface="Raleway"/>
            </a:endParaRPr>
          </a:p>
          <a:p>
            <a:pPr>
              <a:lnSpc>
                <a:spcPct val="120000"/>
              </a:lnSpc>
            </a:pPr>
            <a:r>
              <a:rPr lang="en-GB">
                <a:latin typeface="Raleway"/>
              </a:rPr>
              <a:t>The arrests demonstrated that despite claims of operating from Russia, the perpetrators were local.</a:t>
            </a:r>
          </a:p>
        </p:txBody>
      </p:sp>
      <p:grpSp>
        <p:nvGrpSpPr>
          <p:cNvPr id="12" name="Group 11">
            <a:extLst>
              <a:ext uri="{FF2B5EF4-FFF2-40B4-BE49-F238E27FC236}">
                <a16:creationId xmlns:a16="http://schemas.microsoft.com/office/drawing/2014/main" xmlns="" id="{09C314CD-EDD5-A26B-A3F7-F5BBAFB09FD8}"/>
              </a:ext>
            </a:extLst>
          </p:cNvPr>
          <p:cNvGrpSpPr/>
          <p:nvPr/>
        </p:nvGrpSpPr>
        <p:grpSpPr>
          <a:xfrm>
            <a:off x="4411356" y="5235025"/>
            <a:ext cx="1285572" cy="1320483"/>
            <a:chOff x="4411356" y="5235025"/>
            <a:chExt cx="2532480" cy="2544301"/>
          </a:xfrm>
        </p:grpSpPr>
        <p:grpSp>
          <p:nvGrpSpPr>
            <p:cNvPr id="13" name="Group 12">
              <a:extLst>
                <a:ext uri="{FF2B5EF4-FFF2-40B4-BE49-F238E27FC236}">
                  <a16:creationId xmlns:a16="http://schemas.microsoft.com/office/drawing/2014/main" xmlns="" id="{C8D7E629-9AD7-CD8C-3578-9A6CDDB9889D}"/>
                </a:ext>
              </a:extLst>
            </p:cNvPr>
            <p:cNvGrpSpPr/>
            <p:nvPr/>
          </p:nvGrpSpPr>
          <p:grpSpPr>
            <a:xfrm>
              <a:off x="4411356" y="5235025"/>
              <a:ext cx="2532480" cy="2544301"/>
              <a:chOff x="4411356" y="5235025"/>
              <a:chExt cx="2535237" cy="2544301"/>
            </a:xfrm>
          </p:grpSpPr>
          <p:sp>
            <p:nvSpPr>
              <p:cNvPr id="15" name="Oval 14">
                <a:extLst>
                  <a:ext uri="{FF2B5EF4-FFF2-40B4-BE49-F238E27FC236}">
                    <a16:creationId xmlns:a16="http://schemas.microsoft.com/office/drawing/2014/main" xmlns="" id="{454C2BEC-E22B-F075-C559-948749894BB7}"/>
                  </a:ext>
                </a:extLst>
              </p:cNvPr>
              <p:cNvSpPr/>
              <p:nvPr/>
            </p:nvSpPr>
            <p:spPr>
              <a:xfrm>
                <a:off x="4411356" y="5235025"/>
                <a:ext cx="2535237" cy="2544301"/>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6" name="Oval 15">
                <a:extLst>
                  <a:ext uri="{FF2B5EF4-FFF2-40B4-BE49-F238E27FC236}">
                    <a16:creationId xmlns:a16="http://schemas.microsoft.com/office/drawing/2014/main" xmlns="" id="{AFE2E321-07A0-643E-D979-0EFA0172BE9A}"/>
                  </a:ext>
                </a:extLst>
              </p:cNvPr>
              <p:cNvSpPr/>
              <p:nvPr/>
            </p:nvSpPr>
            <p:spPr>
              <a:xfrm>
                <a:off x="4556790" y="5362701"/>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4" name="Graphic 9" descr="Police male with solid fill">
              <a:extLst>
                <a:ext uri="{FF2B5EF4-FFF2-40B4-BE49-F238E27FC236}">
                  <a16:creationId xmlns:a16="http://schemas.microsoft.com/office/drawing/2014/main" xmlns="" id="{C98FB00C-4CDE-B4E3-F4AD-1589804E8A5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986284" y="5805214"/>
              <a:ext cx="1387366" cy="1404882"/>
            </a:xfrm>
            <a:prstGeom prst="rect">
              <a:avLst/>
            </a:prstGeom>
          </p:spPr>
        </p:pic>
      </p:grpSp>
      <p:grpSp>
        <p:nvGrpSpPr>
          <p:cNvPr id="17" name="Group 16">
            <a:extLst>
              <a:ext uri="{FF2B5EF4-FFF2-40B4-BE49-F238E27FC236}">
                <a16:creationId xmlns:a16="http://schemas.microsoft.com/office/drawing/2014/main" xmlns="" id="{213CF53B-058D-7951-7266-2DD5363BF317}"/>
              </a:ext>
            </a:extLst>
          </p:cNvPr>
          <p:cNvGrpSpPr/>
          <p:nvPr/>
        </p:nvGrpSpPr>
        <p:grpSpPr>
          <a:xfrm>
            <a:off x="10357265" y="5235024"/>
            <a:ext cx="1308663" cy="1320484"/>
            <a:chOff x="10357265" y="5235024"/>
            <a:chExt cx="2532480" cy="2544301"/>
          </a:xfrm>
        </p:grpSpPr>
        <p:grpSp>
          <p:nvGrpSpPr>
            <p:cNvPr id="18" name="Group 17">
              <a:extLst>
                <a:ext uri="{FF2B5EF4-FFF2-40B4-BE49-F238E27FC236}">
                  <a16:creationId xmlns:a16="http://schemas.microsoft.com/office/drawing/2014/main" xmlns="" id="{79F92DC6-02D6-BE18-590D-8499971826E9}"/>
                </a:ext>
              </a:extLst>
            </p:cNvPr>
            <p:cNvGrpSpPr/>
            <p:nvPr/>
          </p:nvGrpSpPr>
          <p:grpSpPr>
            <a:xfrm>
              <a:off x="10357265" y="5235024"/>
              <a:ext cx="2532480" cy="2544301"/>
              <a:chOff x="10357265" y="5235024"/>
              <a:chExt cx="2535237" cy="2544301"/>
            </a:xfrm>
          </p:grpSpPr>
          <p:sp>
            <p:nvSpPr>
              <p:cNvPr id="20" name="Oval 19">
                <a:extLst>
                  <a:ext uri="{FF2B5EF4-FFF2-40B4-BE49-F238E27FC236}">
                    <a16:creationId xmlns:a16="http://schemas.microsoft.com/office/drawing/2014/main" xmlns="" id="{0DA58045-F96C-06B8-BBF0-E9C09A50836C}"/>
                  </a:ext>
                </a:extLst>
              </p:cNvPr>
              <p:cNvSpPr/>
              <p:nvPr/>
            </p:nvSpPr>
            <p:spPr>
              <a:xfrm>
                <a:off x="10357265" y="5235024"/>
                <a:ext cx="2535237" cy="2544301"/>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1" name="Oval 20">
                <a:extLst>
                  <a:ext uri="{FF2B5EF4-FFF2-40B4-BE49-F238E27FC236}">
                    <a16:creationId xmlns:a16="http://schemas.microsoft.com/office/drawing/2014/main" xmlns="" id="{7A7D9B5D-9A91-9B70-32A4-06DEABF8D4EC}"/>
                  </a:ext>
                </a:extLst>
              </p:cNvPr>
              <p:cNvSpPr/>
              <p:nvPr/>
            </p:nvSpPr>
            <p:spPr>
              <a:xfrm>
                <a:off x="10502699" y="5362700"/>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9" name="Graphic 6" descr="Handcuffs with solid fill">
              <a:extLst>
                <a:ext uri="{FF2B5EF4-FFF2-40B4-BE49-F238E27FC236}">
                  <a16:creationId xmlns:a16="http://schemas.microsoft.com/office/drawing/2014/main" xmlns="" id="{4358678F-B099-6200-4A37-C72F2741686F}"/>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1011020" y="5910316"/>
              <a:ext cx="1220951" cy="1220951"/>
            </a:xfrm>
            <a:prstGeom prst="rect">
              <a:avLst/>
            </a:prstGeom>
          </p:spPr>
        </p:pic>
      </p:grpSp>
    </p:spTree>
    <p:extLst>
      <p:ext uri="{BB962C8B-B14F-4D97-AF65-F5344CB8AC3E}">
        <p14:creationId xmlns:p14="http://schemas.microsoft.com/office/powerpoint/2010/main" val="1263477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28E01A0-AAD3-4719-0B80-ACDBDC3253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99329C4B-E2A3-2288-8211-94F8B2E472FC}"/>
              </a:ext>
            </a:extLst>
          </p:cNvPr>
          <p:cNvSpPr>
            <a:spLocks noGrp="1"/>
          </p:cNvSpPr>
          <p:nvPr>
            <p:ph type="title"/>
          </p:nvPr>
        </p:nvSpPr>
        <p:spPr/>
        <p:txBody>
          <a:bodyPr/>
          <a:lstStyle/>
          <a:p>
            <a:r>
              <a:rPr lang="en-GB">
                <a:solidFill>
                  <a:srgbClr val="FFD000"/>
                </a:solidFill>
                <a:latin typeface="ARU Raisonne DemiBold"/>
              </a:rPr>
              <a:t>A Cautionary Tale: Case Study</a:t>
            </a:r>
            <a:endParaRPr lang="en-US"/>
          </a:p>
        </p:txBody>
      </p:sp>
      <p:sp>
        <p:nvSpPr>
          <p:cNvPr id="3" name="Content Placeholder 2">
            <a:extLst>
              <a:ext uri="{FF2B5EF4-FFF2-40B4-BE49-F238E27FC236}">
                <a16:creationId xmlns:a16="http://schemas.microsoft.com/office/drawing/2014/main" xmlns="" id="{E2E12A15-2038-48E4-D056-AFBBF625C0DC}"/>
              </a:ext>
            </a:extLst>
          </p:cNvPr>
          <p:cNvSpPr>
            <a:spLocks noGrp="1"/>
          </p:cNvSpPr>
          <p:nvPr>
            <p:ph sz="half" idx="1"/>
          </p:nvPr>
        </p:nvSpPr>
        <p:spPr>
          <a:xfrm>
            <a:off x="838200" y="1825625"/>
            <a:ext cx="5181600" cy="3627438"/>
          </a:xfrm>
        </p:spPr>
        <p:txBody>
          <a:bodyPr vert="horz" lIns="91440" tIns="45720" rIns="91440" bIns="45720" rtlCol="0" anchor="t">
            <a:normAutofit fontScale="85000" lnSpcReduction="20000"/>
          </a:bodyPr>
          <a:lstStyle/>
          <a:p>
            <a:pPr marL="0" indent="0">
              <a:lnSpc>
                <a:spcPct val="70000"/>
              </a:lnSpc>
              <a:buNone/>
            </a:pPr>
            <a:r>
              <a:rPr lang="en-GB" sz="2900" b="1">
                <a:solidFill>
                  <a:srgbClr val="CF4520"/>
                </a:solidFill>
                <a:latin typeface="Raleway"/>
              </a:rPr>
              <a:t>Damages :</a:t>
            </a:r>
            <a:endParaRPr lang="en-US"/>
          </a:p>
          <a:p>
            <a:pPr marL="0" indent="0">
              <a:lnSpc>
                <a:spcPct val="120000"/>
              </a:lnSpc>
              <a:buNone/>
            </a:pPr>
            <a:endParaRPr lang="en-GB" b="1">
              <a:latin typeface="Raleway"/>
            </a:endParaRPr>
          </a:p>
          <a:p>
            <a:pPr>
              <a:lnSpc>
                <a:spcPct val="120000"/>
              </a:lnSpc>
            </a:pPr>
            <a:r>
              <a:rPr lang="en-GB">
                <a:latin typeface="Raleway"/>
              </a:rPr>
              <a:t>Kido International faced severe criticism for its security practices and its initial silence following the breach. </a:t>
            </a:r>
          </a:p>
          <a:p>
            <a:pPr>
              <a:lnSpc>
                <a:spcPct val="120000"/>
              </a:lnSpc>
            </a:pPr>
            <a:r>
              <a:rPr lang="en-GB">
                <a:latin typeface="Raleway"/>
              </a:rPr>
              <a:t>Causing parents to doubt the security of their children's safety.</a:t>
            </a:r>
          </a:p>
        </p:txBody>
      </p:sp>
      <p:sp>
        <p:nvSpPr>
          <p:cNvPr id="4" name="Content Placeholder 3">
            <a:extLst>
              <a:ext uri="{FF2B5EF4-FFF2-40B4-BE49-F238E27FC236}">
                <a16:creationId xmlns:a16="http://schemas.microsoft.com/office/drawing/2014/main" xmlns="" id="{9FE06F50-DE68-9F70-3241-1391D646F08F}"/>
              </a:ext>
            </a:extLst>
          </p:cNvPr>
          <p:cNvSpPr>
            <a:spLocks noGrp="1"/>
          </p:cNvSpPr>
          <p:nvPr>
            <p:ph sz="half" idx="2"/>
          </p:nvPr>
        </p:nvSpPr>
        <p:spPr>
          <a:xfrm>
            <a:off x="6172200" y="1825625"/>
            <a:ext cx="5181600" cy="3694113"/>
          </a:xfrm>
        </p:spPr>
        <p:txBody>
          <a:bodyPr vert="horz" lIns="91440" tIns="45720" rIns="91440" bIns="45720" rtlCol="0" anchor="t">
            <a:normAutofit fontScale="85000" lnSpcReduction="20000"/>
          </a:bodyPr>
          <a:lstStyle/>
          <a:p>
            <a:pPr marL="0" indent="0">
              <a:buNone/>
            </a:pPr>
            <a:r>
              <a:rPr lang="en-GB" sz="2900" b="1">
                <a:solidFill>
                  <a:srgbClr val="CF4520"/>
                </a:solidFill>
                <a:latin typeface="Raleway"/>
              </a:rPr>
              <a:t>Arrests: </a:t>
            </a:r>
            <a:endParaRPr lang="en-US"/>
          </a:p>
          <a:p>
            <a:pPr>
              <a:lnSpc>
                <a:spcPct val="120000"/>
              </a:lnSpc>
            </a:pPr>
            <a:endParaRPr lang="en-GB" sz="2400">
              <a:latin typeface="Raleway"/>
            </a:endParaRPr>
          </a:p>
          <a:p>
            <a:pPr>
              <a:lnSpc>
                <a:spcPct val="120000"/>
              </a:lnSpc>
            </a:pPr>
            <a:r>
              <a:rPr lang="en-GB" sz="2400" err="1">
                <a:latin typeface="Raleway"/>
              </a:rPr>
              <a:t>Famly</a:t>
            </a:r>
            <a:r>
              <a:rPr lang="en-GB" sz="2400">
                <a:latin typeface="Raleway"/>
              </a:rPr>
              <a:t>, the software provider, was forced to publicly defend its platform, stating that its own security and infrastructure had not been breached and that the incident was isolated to Kido's data on their service.</a:t>
            </a:r>
            <a:endParaRPr lang="en-GB"/>
          </a:p>
          <a:p>
            <a:pPr>
              <a:lnSpc>
                <a:spcPct val="120000"/>
              </a:lnSpc>
            </a:pPr>
            <a:r>
              <a:rPr lang="en-GB" sz="2400">
                <a:latin typeface="Raleway"/>
              </a:rPr>
              <a:t>This did some irreparable damages to </a:t>
            </a:r>
            <a:r>
              <a:rPr lang="en-GB" sz="2400" err="1">
                <a:latin typeface="Raleway"/>
              </a:rPr>
              <a:t>thecompany's</a:t>
            </a:r>
            <a:r>
              <a:rPr lang="en-GB" sz="2400">
                <a:latin typeface="Raleway"/>
              </a:rPr>
              <a:t> reputation.</a:t>
            </a:r>
            <a:endParaRPr lang="en-GB" sz="2400"/>
          </a:p>
          <a:p>
            <a:pPr lvl="1">
              <a:lnSpc>
                <a:spcPct val="120000"/>
              </a:lnSpc>
              <a:buFont typeface="Courier New" panose="020B0604020202020204" pitchFamily="34" charset="0"/>
              <a:buChar char="o"/>
            </a:pPr>
            <a:endParaRPr lang="en-GB" sz="2000"/>
          </a:p>
        </p:txBody>
      </p:sp>
      <p:grpSp>
        <p:nvGrpSpPr>
          <p:cNvPr id="5" name="Group 4">
            <a:extLst>
              <a:ext uri="{FF2B5EF4-FFF2-40B4-BE49-F238E27FC236}">
                <a16:creationId xmlns:a16="http://schemas.microsoft.com/office/drawing/2014/main" xmlns="" id="{A6AD79B6-10E2-464B-E8EE-D8F2BB859C8A}"/>
              </a:ext>
            </a:extLst>
          </p:cNvPr>
          <p:cNvGrpSpPr/>
          <p:nvPr/>
        </p:nvGrpSpPr>
        <p:grpSpPr>
          <a:xfrm>
            <a:off x="4284356" y="5235024"/>
            <a:ext cx="1377935" cy="1320485"/>
            <a:chOff x="4284356" y="5235024"/>
            <a:chExt cx="2532480" cy="2544301"/>
          </a:xfrm>
        </p:grpSpPr>
        <p:grpSp>
          <p:nvGrpSpPr>
            <p:cNvPr id="6" name="Group 5">
              <a:extLst>
                <a:ext uri="{FF2B5EF4-FFF2-40B4-BE49-F238E27FC236}">
                  <a16:creationId xmlns:a16="http://schemas.microsoft.com/office/drawing/2014/main" xmlns="" id="{D3584774-E7CB-C8D3-322E-2BB2C531DA0A}"/>
                </a:ext>
              </a:extLst>
            </p:cNvPr>
            <p:cNvGrpSpPr/>
            <p:nvPr/>
          </p:nvGrpSpPr>
          <p:grpSpPr>
            <a:xfrm>
              <a:off x="4284356" y="5235024"/>
              <a:ext cx="2532480" cy="2544301"/>
              <a:chOff x="4284356" y="5235024"/>
              <a:chExt cx="2535237" cy="2544301"/>
            </a:xfrm>
          </p:grpSpPr>
          <p:sp>
            <p:nvSpPr>
              <p:cNvPr id="8" name="Oval 7">
                <a:extLst>
                  <a:ext uri="{FF2B5EF4-FFF2-40B4-BE49-F238E27FC236}">
                    <a16:creationId xmlns:a16="http://schemas.microsoft.com/office/drawing/2014/main" xmlns="" id="{18AE1DC3-63EB-0FC7-37D2-794FCC285057}"/>
                  </a:ext>
                </a:extLst>
              </p:cNvPr>
              <p:cNvSpPr/>
              <p:nvPr/>
            </p:nvSpPr>
            <p:spPr>
              <a:xfrm>
                <a:off x="4284356" y="5235024"/>
                <a:ext cx="2535237" cy="2544301"/>
              </a:xfrm>
              <a:prstGeom prst="ellipse">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9" name="Oval 8">
                <a:extLst>
                  <a:ext uri="{FF2B5EF4-FFF2-40B4-BE49-F238E27FC236}">
                    <a16:creationId xmlns:a16="http://schemas.microsoft.com/office/drawing/2014/main" xmlns="" id="{8E2AF4FA-B940-3CC0-5B0A-9B5064FB6BD4}"/>
                  </a:ext>
                </a:extLst>
              </p:cNvPr>
              <p:cNvSpPr/>
              <p:nvPr/>
            </p:nvSpPr>
            <p:spPr>
              <a:xfrm>
                <a:off x="4429790" y="5362700"/>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7" name="Graphic 7" descr="Crash with solid fill">
              <a:extLst>
                <a:ext uri="{FF2B5EF4-FFF2-40B4-BE49-F238E27FC236}">
                  <a16:creationId xmlns:a16="http://schemas.microsoft.com/office/drawing/2014/main" xmlns="" id="{EC4BA396-1290-5955-F3AB-B9F8EC3B9F5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946869" y="5901558"/>
              <a:ext cx="1212193" cy="1212193"/>
            </a:xfrm>
            <a:prstGeom prst="rect">
              <a:avLst/>
            </a:prstGeom>
          </p:spPr>
        </p:pic>
      </p:grpSp>
      <p:grpSp>
        <p:nvGrpSpPr>
          <p:cNvPr id="10" name="Group 9">
            <a:extLst>
              <a:ext uri="{FF2B5EF4-FFF2-40B4-BE49-F238E27FC236}">
                <a16:creationId xmlns:a16="http://schemas.microsoft.com/office/drawing/2014/main" xmlns="" id="{DBF4B4F8-C559-9AF2-A554-B3C694D90D6F}"/>
              </a:ext>
            </a:extLst>
          </p:cNvPr>
          <p:cNvGrpSpPr/>
          <p:nvPr/>
        </p:nvGrpSpPr>
        <p:grpSpPr>
          <a:xfrm>
            <a:off x="10253356" y="5235024"/>
            <a:ext cx="1285572" cy="1320484"/>
            <a:chOff x="10253356" y="5235024"/>
            <a:chExt cx="2532480" cy="2544301"/>
          </a:xfrm>
        </p:grpSpPr>
        <p:grpSp>
          <p:nvGrpSpPr>
            <p:cNvPr id="11" name="Group 10">
              <a:extLst>
                <a:ext uri="{FF2B5EF4-FFF2-40B4-BE49-F238E27FC236}">
                  <a16:creationId xmlns:a16="http://schemas.microsoft.com/office/drawing/2014/main" xmlns="" id="{C2E4CE66-D559-EEB0-B472-BAAC89558C21}"/>
                </a:ext>
              </a:extLst>
            </p:cNvPr>
            <p:cNvGrpSpPr/>
            <p:nvPr/>
          </p:nvGrpSpPr>
          <p:grpSpPr>
            <a:xfrm>
              <a:off x="10253356" y="5235024"/>
              <a:ext cx="2532480" cy="2544301"/>
              <a:chOff x="10253356" y="5235024"/>
              <a:chExt cx="2535237" cy="2544301"/>
            </a:xfrm>
          </p:grpSpPr>
          <p:sp>
            <p:nvSpPr>
              <p:cNvPr id="24" name="Oval 23">
                <a:extLst>
                  <a:ext uri="{FF2B5EF4-FFF2-40B4-BE49-F238E27FC236}">
                    <a16:creationId xmlns:a16="http://schemas.microsoft.com/office/drawing/2014/main" xmlns="" id="{2CDE80A8-D1DB-F01A-9BE8-F2550CB4ECDE}"/>
                  </a:ext>
                </a:extLst>
              </p:cNvPr>
              <p:cNvSpPr/>
              <p:nvPr/>
            </p:nvSpPr>
            <p:spPr>
              <a:xfrm>
                <a:off x="10253356" y="5235024"/>
                <a:ext cx="2535237" cy="2544301"/>
              </a:xfrm>
              <a:prstGeom prst="ellipse">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5" name="Oval 24">
                <a:extLst>
                  <a:ext uri="{FF2B5EF4-FFF2-40B4-BE49-F238E27FC236}">
                    <a16:creationId xmlns:a16="http://schemas.microsoft.com/office/drawing/2014/main" xmlns="" id="{23006F0F-8152-D2ED-23D2-1AF36DBBB7DA}"/>
                  </a:ext>
                </a:extLst>
              </p:cNvPr>
              <p:cNvSpPr/>
              <p:nvPr/>
            </p:nvSpPr>
            <p:spPr>
              <a:xfrm>
                <a:off x="10398790" y="5362700"/>
                <a:ext cx="2262546" cy="230718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22" name="Graphic 12" descr="Shield Cross with solid fill">
              <a:extLst>
                <a:ext uri="{FF2B5EF4-FFF2-40B4-BE49-F238E27FC236}">
                  <a16:creationId xmlns:a16="http://schemas.microsoft.com/office/drawing/2014/main" xmlns="" id="{CFAC3B83-606B-0414-BE72-991CC5ED3328}"/>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731938" y="5787695"/>
              <a:ext cx="1571295" cy="1623847"/>
            </a:xfrm>
            <a:prstGeom prst="rect">
              <a:avLst/>
            </a:prstGeom>
          </p:spPr>
        </p:pic>
        <p:pic>
          <p:nvPicPr>
            <p:cNvPr id="23" name="Graphic 10" descr="Lightning bolt with solid fill">
              <a:extLst>
                <a:ext uri="{FF2B5EF4-FFF2-40B4-BE49-F238E27FC236}">
                  <a16:creationId xmlns:a16="http://schemas.microsoft.com/office/drawing/2014/main" xmlns="" id="{8DB46A80-839D-FD8F-8A62-A86DE10B55CA}"/>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rot="840000">
              <a:off x="10715927" y="5800621"/>
              <a:ext cx="1755225" cy="1799018"/>
            </a:xfrm>
            <a:prstGeom prst="rect">
              <a:avLst/>
            </a:prstGeom>
          </p:spPr>
        </p:pic>
      </p:grpSp>
    </p:spTree>
    <p:extLst>
      <p:ext uri="{BB962C8B-B14F-4D97-AF65-F5344CB8AC3E}">
        <p14:creationId xmlns:p14="http://schemas.microsoft.com/office/powerpoint/2010/main" val="126274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AD2A27-58B9-EBB7-507E-75EF22E347C3}"/>
              </a:ext>
            </a:extLst>
          </p:cNvPr>
          <p:cNvSpPr>
            <a:spLocks noGrp="1"/>
          </p:cNvSpPr>
          <p:nvPr>
            <p:ph type="title"/>
          </p:nvPr>
        </p:nvSpPr>
        <p:spPr/>
        <p:txBody>
          <a:bodyPr/>
          <a:lstStyle/>
          <a:p>
            <a:r>
              <a:rPr lang="en-GB" dirty="0">
                <a:latin typeface="ARU Raisonne DemiBold"/>
              </a:rPr>
              <a:t>Alternate Case studies</a:t>
            </a:r>
            <a:endParaRPr lang="en-GB" dirty="0"/>
          </a:p>
        </p:txBody>
      </p:sp>
      <p:sp>
        <p:nvSpPr>
          <p:cNvPr id="3" name="Content Placeholder 2">
            <a:extLst>
              <a:ext uri="{FF2B5EF4-FFF2-40B4-BE49-F238E27FC236}">
                <a16:creationId xmlns:a16="http://schemas.microsoft.com/office/drawing/2014/main" xmlns="" id="{4433C65F-34F9-5658-37C5-89230735FFE4}"/>
              </a:ext>
            </a:extLst>
          </p:cNvPr>
          <p:cNvSpPr>
            <a:spLocks noGrp="1"/>
          </p:cNvSpPr>
          <p:nvPr>
            <p:ph idx="1"/>
          </p:nvPr>
        </p:nvSpPr>
        <p:spPr/>
        <p:txBody>
          <a:bodyPr vert="horz" lIns="91440" tIns="45720" rIns="91440" bIns="45720" rtlCol="0" anchor="t">
            <a:normAutofit/>
          </a:bodyPr>
          <a:lstStyle/>
          <a:p>
            <a:r>
              <a:rPr lang="en-GB" dirty="0">
                <a:latin typeface="Raleway"/>
              </a:rPr>
              <a:t>Arup – $20m+ deep-fake video call scam</a:t>
            </a:r>
            <a:endParaRPr lang="en-GB" dirty="0"/>
          </a:p>
          <a:p>
            <a:pPr lvl="1">
              <a:buFont typeface="Courier New" panose="020B0604020202020204" pitchFamily="34" charset="0"/>
              <a:buChar char="o"/>
            </a:pPr>
            <a:r>
              <a:rPr lang="en-GB" dirty="0">
                <a:latin typeface="Raleway"/>
                <a:hlinkClick r:id="rId2"/>
              </a:rPr>
              <a:t>https://www.weforum.org/stories/2025/02/deepfake-ai-cybercrime-arup/</a:t>
            </a:r>
            <a:endParaRPr lang="en-GB" dirty="0">
              <a:hlinkClick r:id="rId2"/>
            </a:endParaRPr>
          </a:p>
          <a:p>
            <a:r>
              <a:rPr lang="en-GB" dirty="0">
                <a:latin typeface="Raleway"/>
              </a:rPr>
              <a:t>Healthcare ML research leak</a:t>
            </a:r>
            <a:endParaRPr lang="en-GB" dirty="0"/>
          </a:p>
          <a:p>
            <a:pPr lvl="1">
              <a:buFont typeface="Courier New" panose="020B0604020202020204" pitchFamily="34" charset="0"/>
              <a:buChar char="o"/>
            </a:pPr>
            <a:r>
              <a:rPr lang="en-GB" dirty="0">
                <a:latin typeface="Raleway"/>
                <a:hlinkClick r:id="rId3"/>
              </a:rPr>
              <a:t>https://www.newscientist.com/article/2479302-concerns-raised-over-ai-trained-on-57-million-nhs-medical-records/</a:t>
            </a:r>
          </a:p>
          <a:p>
            <a:r>
              <a:rPr lang="en-GB" dirty="0">
                <a:latin typeface="Raleway"/>
              </a:rPr>
              <a:t>Microsoft Tay chatbot incident</a:t>
            </a:r>
          </a:p>
          <a:p>
            <a:pPr lvl="1">
              <a:buFont typeface="Courier New" panose="020B0604020202020204" pitchFamily="34" charset="0"/>
              <a:buChar char="o"/>
            </a:pPr>
            <a:r>
              <a:rPr lang="en-GB" dirty="0">
                <a:latin typeface="Raleway"/>
                <a:hlinkClick r:id="rId4"/>
              </a:rPr>
              <a:t>https://www.bbc.co.uk/news/technology-35902104</a:t>
            </a:r>
          </a:p>
        </p:txBody>
      </p:sp>
    </p:spTree>
    <p:extLst>
      <p:ext uri="{BB962C8B-B14F-4D97-AF65-F5344CB8AC3E}">
        <p14:creationId xmlns:p14="http://schemas.microsoft.com/office/powerpoint/2010/main" val="3325745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D9ABB2-0E1E-DC4B-B5D0-F19F65B40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0E341A3-21AF-B843-2B39-50C8DDCFDE87}"/>
              </a:ext>
            </a:extLst>
          </p:cNvPr>
          <p:cNvSpPr>
            <a:spLocks noGrp="1"/>
          </p:cNvSpPr>
          <p:nvPr>
            <p:ph type="title"/>
          </p:nvPr>
        </p:nvSpPr>
        <p:spPr/>
        <p:txBody>
          <a:bodyPr>
            <a:normAutofit/>
          </a:bodyPr>
          <a:lstStyle/>
          <a:p>
            <a:r>
              <a:rPr lang="en-GB" dirty="0">
                <a:solidFill>
                  <a:srgbClr val="FFD000"/>
                </a:solidFill>
                <a:latin typeface="ARU Raisonne DemiBold"/>
              </a:rPr>
              <a:t>Cost of Cyber Incidents</a:t>
            </a:r>
            <a:endParaRPr lang="en-US" dirty="0"/>
          </a:p>
        </p:txBody>
      </p:sp>
      <p:sp>
        <p:nvSpPr>
          <p:cNvPr id="3" name="Content Placeholder 2">
            <a:extLst>
              <a:ext uri="{FF2B5EF4-FFF2-40B4-BE49-F238E27FC236}">
                <a16:creationId xmlns:a16="http://schemas.microsoft.com/office/drawing/2014/main" xmlns="" id="{AA3478D9-36D7-3E33-3B26-0187F8DB55FA}"/>
              </a:ext>
            </a:extLst>
          </p:cNvPr>
          <p:cNvSpPr>
            <a:spLocks noGrp="1"/>
          </p:cNvSpPr>
          <p:nvPr>
            <p:ph sz="half" idx="1"/>
          </p:nvPr>
        </p:nvSpPr>
        <p:spPr>
          <a:xfrm>
            <a:off x="522890" y="1825625"/>
            <a:ext cx="3675118" cy="3688747"/>
          </a:xfrm>
        </p:spPr>
        <p:txBody>
          <a:bodyPr vert="horz" lIns="91440" tIns="45720" rIns="91440" bIns="45720" rtlCol="0" anchor="t">
            <a:normAutofit fontScale="77500" lnSpcReduction="20000"/>
          </a:bodyPr>
          <a:lstStyle/>
          <a:p>
            <a:pPr marL="0" indent="0">
              <a:lnSpc>
                <a:spcPct val="120000"/>
              </a:lnSpc>
              <a:buNone/>
            </a:pPr>
            <a:r>
              <a:rPr lang="en-GB" b="1" dirty="0">
                <a:latin typeface="Raleway"/>
              </a:rPr>
              <a:t>Direct Costs</a:t>
            </a:r>
            <a:endParaRPr lang="en-US"/>
          </a:p>
          <a:p>
            <a:pPr marL="0" indent="0">
              <a:lnSpc>
                <a:spcPct val="120000"/>
              </a:lnSpc>
              <a:buNone/>
            </a:pPr>
            <a:endParaRPr lang="en-GB" dirty="0">
              <a:latin typeface="Raleway"/>
            </a:endParaRPr>
          </a:p>
          <a:p>
            <a:pPr>
              <a:lnSpc>
                <a:spcPct val="120000"/>
              </a:lnSpc>
            </a:pPr>
            <a:r>
              <a:rPr lang="en-GB" dirty="0">
                <a:latin typeface="Raleway"/>
              </a:rPr>
              <a:t>Direct costs of cyber incidents include ransom payments, regulatory fines, legal fees, and customer compensation, which can be financially devastating for SMEs.</a:t>
            </a:r>
            <a:endParaRPr lang="en-US" dirty="0"/>
          </a:p>
          <a:p>
            <a:pPr marL="0" indent="0">
              <a:lnSpc>
                <a:spcPct val="120000"/>
              </a:lnSpc>
              <a:buNone/>
            </a:pPr>
            <a:endParaRPr lang="en-GB" dirty="0"/>
          </a:p>
        </p:txBody>
      </p:sp>
      <p:sp>
        <p:nvSpPr>
          <p:cNvPr id="15" name="Content Placeholder 2">
            <a:extLst>
              <a:ext uri="{FF2B5EF4-FFF2-40B4-BE49-F238E27FC236}">
                <a16:creationId xmlns:a16="http://schemas.microsoft.com/office/drawing/2014/main" xmlns="" id="{A5BB68DF-7AA5-7BD4-A599-9E0B14BCB44F}"/>
              </a:ext>
            </a:extLst>
          </p:cNvPr>
          <p:cNvSpPr txBox="1">
            <a:spLocks/>
          </p:cNvSpPr>
          <p:nvPr/>
        </p:nvSpPr>
        <p:spPr>
          <a:xfrm>
            <a:off x="7822324" y="1829128"/>
            <a:ext cx="3526221" cy="3697505"/>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b="1" dirty="0">
                <a:latin typeface="Raleway"/>
              </a:rPr>
              <a:t>Economic</a:t>
            </a:r>
            <a:r>
              <a:rPr lang="en-GB" dirty="0">
                <a:latin typeface="Raleway"/>
              </a:rPr>
              <a:t> </a:t>
            </a:r>
            <a:r>
              <a:rPr lang="en-GB" b="1" dirty="0">
                <a:latin typeface="Raleway"/>
              </a:rPr>
              <a:t>Rationality</a:t>
            </a:r>
            <a:endParaRPr lang="en-US" b="1" dirty="0"/>
          </a:p>
          <a:p>
            <a:pPr marL="0" indent="0">
              <a:lnSpc>
                <a:spcPct val="120000"/>
              </a:lnSpc>
              <a:buFont typeface="Arial" panose="020B0604020202020204" pitchFamily="34" charset="0"/>
              <a:buNone/>
            </a:pPr>
            <a:endParaRPr lang="en-GB" dirty="0">
              <a:latin typeface="Raleway"/>
            </a:endParaRPr>
          </a:p>
          <a:p>
            <a:pPr>
              <a:lnSpc>
                <a:spcPct val="120000"/>
              </a:lnSpc>
            </a:pPr>
            <a:r>
              <a:rPr lang="en-GB" dirty="0">
                <a:latin typeface="Raleway"/>
              </a:rPr>
              <a:t>Proactive investment in cybersecurity, including AI-driven solutions, is economically rational as it helps mitigate the high costs associated with cyber incidents.</a:t>
            </a:r>
            <a:endParaRPr lang="en-US" dirty="0"/>
          </a:p>
          <a:p>
            <a:pPr marL="0" indent="0">
              <a:lnSpc>
                <a:spcPct val="120000"/>
              </a:lnSpc>
              <a:buFont typeface="Arial" panose="020B0604020202020204" pitchFamily="34" charset="0"/>
              <a:buNone/>
            </a:pPr>
            <a:endParaRPr lang="en-GB" dirty="0"/>
          </a:p>
        </p:txBody>
      </p:sp>
      <p:sp>
        <p:nvSpPr>
          <p:cNvPr id="16" name="Content Placeholder 2">
            <a:extLst>
              <a:ext uri="{FF2B5EF4-FFF2-40B4-BE49-F238E27FC236}">
                <a16:creationId xmlns:a16="http://schemas.microsoft.com/office/drawing/2014/main" xmlns="" id="{CAAAB914-0396-B247-0035-62064F451545}"/>
              </a:ext>
            </a:extLst>
          </p:cNvPr>
          <p:cNvSpPr txBox="1">
            <a:spLocks/>
          </p:cNvSpPr>
          <p:nvPr/>
        </p:nvSpPr>
        <p:spPr>
          <a:xfrm>
            <a:off x="4117427" y="1829128"/>
            <a:ext cx="3482428" cy="3697505"/>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b="1" dirty="0">
                <a:latin typeface="Raleway"/>
              </a:rPr>
              <a:t>Indirect Costs</a:t>
            </a:r>
            <a:endParaRPr lang="en-US" b="1" dirty="0"/>
          </a:p>
          <a:p>
            <a:pPr marL="0" indent="0">
              <a:lnSpc>
                <a:spcPct val="120000"/>
              </a:lnSpc>
              <a:buFont typeface="Arial" panose="020B0604020202020204" pitchFamily="34" charset="0"/>
              <a:buNone/>
            </a:pPr>
            <a:endParaRPr lang="en-GB" dirty="0">
              <a:latin typeface="Raleway"/>
            </a:endParaRPr>
          </a:p>
          <a:p>
            <a:pPr>
              <a:lnSpc>
                <a:spcPct val="120000"/>
              </a:lnSpc>
            </a:pPr>
            <a:r>
              <a:rPr lang="en-GB" dirty="0">
                <a:latin typeface="Raleway"/>
              </a:rPr>
              <a:t>Indirect costs such as operational downtime, brand erosion, and lost sales further amplify the impact. Recovery times can span weeks, erasing annual profits.</a:t>
            </a:r>
            <a:endParaRPr lang="en-US" dirty="0"/>
          </a:p>
          <a:p>
            <a:pPr marL="0" indent="0">
              <a:lnSpc>
                <a:spcPct val="120000"/>
              </a:lnSpc>
              <a:buFont typeface="Arial" panose="020B0604020202020204" pitchFamily="34" charset="0"/>
              <a:buNone/>
            </a:pPr>
            <a:endParaRPr lang="en-GB" dirty="0"/>
          </a:p>
        </p:txBody>
      </p:sp>
    </p:spTree>
    <p:extLst>
      <p:ext uri="{BB962C8B-B14F-4D97-AF65-F5344CB8AC3E}">
        <p14:creationId xmlns:p14="http://schemas.microsoft.com/office/powerpoint/2010/main" val="1055216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F94230-8416-EE43-9EE3-E0A1DE23DCE2}"/>
              </a:ext>
            </a:extLst>
          </p:cNvPr>
          <p:cNvSpPr>
            <a:spLocks noGrp="1"/>
          </p:cNvSpPr>
          <p:nvPr>
            <p:ph type="ctrTitle"/>
          </p:nvPr>
        </p:nvSpPr>
        <p:spPr>
          <a:xfrm>
            <a:off x="839788" y="522705"/>
            <a:ext cx="10580687" cy="2641600"/>
          </a:xfrm>
        </p:spPr>
        <p:txBody>
          <a:bodyPr vert="horz" lIns="91440" tIns="45720" rIns="91440" bIns="45720" rtlCol="0" anchor="b">
            <a:noAutofit/>
          </a:bodyPr>
          <a:lstStyle/>
          <a:p>
            <a:r>
              <a:rPr lang="en-GB" sz="8000" b="0">
                <a:latin typeface="ARU Raisonne DemiBold"/>
              </a:rPr>
              <a:t>Common SME Weak Spots</a:t>
            </a:r>
            <a:endParaRPr lang="en-US"/>
          </a:p>
        </p:txBody>
      </p:sp>
      <p:sp>
        <p:nvSpPr>
          <p:cNvPr id="3" name="Subtitle 2">
            <a:extLst>
              <a:ext uri="{FF2B5EF4-FFF2-40B4-BE49-F238E27FC236}">
                <a16:creationId xmlns:a16="http://schemas.microsoft.com/office/drawing/2014/main" xmlns="" id="{9C7493D9-F09C-7947-ACC0-5C0D2ECB1502}"/>
              </a:ext>
            </a:extLst>
          </p:cNvPr>
          <p:cNvSpPr>
            <a:spLocks noGrp="1"/>
          </p:cNvSpPr>
          <p:nvPr>
            <p:ph type="subTitle" idx="1"/>
          </p:nvPr>
        </p:nvSpPr>
        <p:spPr>
          <a:xfrm>
            <a:off x="1009650" y="3530600"/>
            <a:ext cx="7959616" cy="2844800"/>
          </a:xfrm>
        </p:spPr>
        <p:txBody>
          <a:bodyPr vert="horz" lIns="91440" tIns="45720" rIns="91440" bIns="45720" rtlCol="0" anchor="t">
            <a:noAutofit/>
          </a:bodyPr>
          <a:lstStyle/>
          <a:p>
            <a:r>
              <a:rPr lang="en-GB" sz="1600" b="1">
                <a:latin typeface="Raleway"/>
              </a:rPr>
              <a:t>SMEs often struggle with : </a:t>
            </a:r>
            <a:endParaRPr lang="en-GB" sz="1600" b="1" dirty="0"/>
          </a:p>
          <a:p>
            <a:pPr marL="342900" indent="-342900">
              <a:buChar char="•"/>
            </a:pPr>
            <a:r>
              <a:rPr lang="en-GB" sz="1600">
                <a:latin typeface="Raleway"/>
              </a:rPr>
              <a:t>unmanaged endpoints</a:t>
            </a:r>
            <a:endParaRPr lang="en-US" sz="1600"/>
          </a:p>
          <a:p>
            <a:pPr marL="342900" indent="-342900">
              <a:buChar char="•"/>
            </a:pPr>
            <a:r>
              <a:rPr lang="en-GB" sz="1600">
                <a:latin typeface="Raleway"/>
              </a:rPr>
              <a:t>weak authentication</a:t>
            </a:r>
            <a:endParaRPr lang="en-US" sz="1600"/>
          </a:p>
          <a:p>
            <a:pPr marL="342900" indent="-342900">
              <a:buChar char="•"/>
            </a:pPr>
            <a:r>
              <a:rPr lang="en-GB" sz="1600">
                <a:latin typeface="Raleway"/>
              </a:rPr>
              <a:t>unpatched systems</a:t>
            </a:r>
            <a:endParaRPr lang="en-US" sz="1600">
              <a:latin typeface="Raleway"/>
            </a:endParaRPr>
          </a:p>
          <a:p>
            <a:pPr marL="342900" indent="-342900">
              <a:buChar char="•"/>
            </a:pPr>
            <a:r>
              <a:rPr lang="en-GB" sz="1600">
                <a:latin typeface="Raleway"/>
              </a:rPr>
              <a:t>porous email gateways</a:t>
            </a:r>
            <a:endParaRPr lang="en-US" sz="1600"/>
          </a:p>
          <a:p>
            <a:pPr marL="342900" indent="-342900">
              <a:buChar char="•"/>
            </a:pPr>
            <a:r>
              <a:rPr lang="en-GB" sz="1600">
                <a:latin typeface="Raleway"/>
              </a:rPr>
              <a:t>lack of incident response plans</a:t>
            </a:r>
            <a:endParaRPr lang="en-US" sz="1600"/>
          </a:p>
          <a:p>
            <a:pPr marL="342900" indent="-342900">
              <a:buChar char="•"/>
            </a:pPr>
            <a:r>
              <a:rPr lang="en-GB" sz="1600">
                <a:latin typeface="Raleway"/>
              </a:rPr>
              <a:t>limited staff awareness. </a:t>
            </a:r>
            <a:endParaRPr lang="en-US" sz="1600"/>
          </a:p>
          <a:p>
            <a:r>
              <a:rPr lang="en-GB" sz="1600">
                <a:latin typeface="Raleway"/>
              </a:rPr>
              <a:t>These gaps compound due to outsourcing without proper governance.</a:t>
            </a:r>
            <a:endParaRPr lang="en-US" sz="1600"/>
          </a:p>
          <a:p>
            <a:endParaRPr lang="en-GB" sz="1600" dirty="0"/>
          </a:p>
          <a:p>
            <a:endParaRPr lang="en-US" sz="1800" dirty="0"/>
          </a:p>
        </p:txBody>
      </p:sp>
      <p:pic>
        <p:nvPicPr>
          <p:cNvPr id="4" name="Graphic 3" descr="Lock with solid fill">
            <a:extLst>
              <a:ext uri="{FF2B5EF4-FFF2-40B4-BE49-F238E27FC236}">
                <a16:creationId xmlns:a16="http://schemas.microsoft.com/office/drawing/2014/main" xmlns="" id="{A2856BBD-C2CF-9D84-F919-DC8AD0C9E11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9115425" y="4219575"/>
            <a:ext cx="1466850" cy="1466850"/>
          </a:xfrm>
          <a:prstGeom prst="rect">
            <a:avLst/>
          </a:prstGeom>
        </p:spPr>
      </p:pic>
    </p:spTree>
    <p:extLst>
      <p:ext uri="{BB962C8B-B14F-4D97-AF65-F5344CB8AC3E}">
        <p14:creationId xmlns:p14="http://schemas.microsoft.com/office/powerpoint/2010/main" val="853970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6C65EB9-6BCA-F8D8-F161-9F5E0AEB64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C4C11D6-5408-FD07-226E-2A004D7627BF}"/>
              </a:ext>
            </a:extLst>
          </p:cNvPr>
          <p:cNvSpPr>
            <a:spLocks noGrp="1"/>
          </p:cNvSpPr>
          <p:nvPr>
            <p:ph type="ctrTitle"/>
          </p:nvPr>
        </p:nvSpPr>
        <p:spPr>
          <a:xfrm>
            <a:off x="839788" y="522705"/>
            <a:ext cx="10580687" cy="2641600"/>
          </a:xfrm>
        </p:spPr>
        <p:txBody>
          <a:bodyPr vert="horz" lIns="91440" tIns="45720" rIns="91440" bIns="45720" rtlCol="0" anchor="b">
            <a:noAutofit/>
          </a:bodyPr>
          <a:lstStyle/>
          <a:p>
            <a:r>
              <a:rPr lang="en-GB" sz="8000" dirty="0">
                <a:latin typeface="ARU Raisonne DemiBold"/>
              </a:rPr>
              <a:t>From Problem to Protection</a:t>
            </a:r>
            <a:endParaRPr lang="en-US" sz="7200" dirty="0"/>
          </a:p>
        </p:txBody>
      </p:sp>
      <p:sp>
        <p:nvSpPr>
          <p:cNvPr id="3" name="Subtitle 2">
            <a:extLst>
              <a:ext uri="{FF2B5EF4-FFF2-40B4-BE49-F238E27FC236}">
                <a16:creationId xmlns:a16="http://schemas.microsoft.com/office/drawing/2014/main" xmlns="" id="{595E2E37-CD9D-3BFE-DEAB-C406152B506E}"/>
              </a:ext>
            </a:extLst>
          </p:cNvPr>
          <p:cNvSpPr>
            <a:spLocks noGrp="1"/>
          </p:cNvSpPr>
          <p:nvPr>
            <p:ph type="subTitle" idx="1"/>
          </p:nvPr>
        </p:nvSpPr>
        <p:spPr>
          <a:xfrm>
            <a:off x="1009650" y="3302876"/>
            <a:ext cx="10788650" cy="3072524"/>
          </a:xfrm>
        </p:spPr>
        <p:txBody>
          <a:bodyPr vert="horz" lIns="91440" tIns="45720" rIns="91440" bIns="45720" rtlCol="0" anchor="t">
            <a:noAutofit/>
          </a:bodyPr>
          <a:lstStyle/>
          <a:p>
            <a:r>
              <a:rPr lang="en-GB" sz="2000" dirty="0">
                <a:latin typeface="Raleway"/>
              </a:rPr>
              <a:t>Security is about the protection of assets. Protection is composed of the following attributes: </a:t>
            </a:r>
            <a:endParaRPr lang="en-US" dirty="0"/>
          </a:p>
          <a:p>
            <a:pPr marL="342900" indent="-342900">
              <a:buChar char="•"/>
            </a:pPr>
            <a:r>
              <a:rPr lang="en-GB" sz="2000" b="1">
                <a:latin typeface="Raleway"/>
              </a:rPr>
              <a:t>Prevention</a:t>
            </a:r>
            <a:r>
              <a:rPr lang="en-GB" sz="2000" b="1" u="sng">
                <a:latin typeface="Raleway"/>
              </a:rPr>
              <a:t>:</a:t>
            </a:r>
            <a:r>
              <a:rPr lang="en-GB" sz="2000">
                <a:latin typeface="Raleway"/>
              </a:rPr>
              <a:t> taking measures that prevent your assets from being damaged </a:t>
            </a:r>
            <a:endParaRPr lang="en-GB"/>
          </a:p>
          <a:p>
            <a:pPr marL="342900" indent="-342900">
              <a:buChar char="•"/>
            </a:pPr>
            <a:r>
              <a:rPr lang="en-GB" sz="2000" b="1" dirty="0">
                <a:latin typeface="Raleway"/>
              </a:rPr>
              <a:t>Detection</a:t>
            </a:r>
            <a:r>
              <a:rPr lang="en-GB" sz="2000" b="1" u="sng" dirty="0">
                <a:latin typeface="Raleway"/>
              </a:rPr>
              <a:t>:</a:t>
            </a:r>
            <a:r>
              <a:rPr lang="en-GB" sz="2000" dirty="0">
                <a:latin typeface="Raleway"/>
              </a:rPr>
              <a:t> taking measures that allow you to detect when/how/who an asset has been </a:t>
            </a:r>
            <a:r>
              <a:rPr lang="en-GB" sz="2000">
                <a:latin typeface="Raleway"/>
              </a:rPr>
              <a:t>damaged </a:t>
            </a:r>
            <a:endParaRPr lang="en-GB"/>
          </a:p>
          <a:p>
            <a:pPr marL="342900" indent="-342900">
              <a:buChar char="•"/>
            </a:pPr>
            <a:r>
              <a:rPr lang="en-GB" sz="2000" b="1">
                <a:latin typeface="Raleway"/>
              </a:rPr>
              <a:t>Reaction:</a:t>
            </a:r>
            <a:r>
              <a:rPr lang="en-GB" sz="2000">
                <a:latin typeface="Raleway"/>
              </a:rPr>
              <a:t> taking measures that allow you to recover your assets </a:t>
            </a:r>
            <a:endParaRPr lang="en-GB"/>
          </a:p>
          <a:p>
            <a:r>
              <a:rPr lang="en-GB" sz="2000" dirty="0">
                <a:latin typeface="Raleway"/>
              </a:rPr>
              <a:t>80% of attacks can be prevented with basic hygiene</a:t>
            </a:r>
            <a:endParaRPr lang="en-GB" sz="2000" dirty="0"/>
          </a:p>
          <a:p>
            <a:endParaRPr lang="en-US"/>
          </a:p>
        </p:txBody>
      </p:sp>
      <p:pic>
        <p:nvPicPr>
          <p:cNvPr id="4" name="Graphic 3" descr="Lock with solid fill">
            <a:extLst>
              <a:ext uri="{FF2B5EF4-FFF2-40B4-BE49-F238E27FC236}">
                <a16:creationId xmlns:a16="http://schemas.microsoft.com/office/drawing/2014/main" xmlns="" id="{2648F1D9-3971-E576-EC68-1A22845D3CA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9675977" y="4771368"/>
            <a:ext cx="1466850" cy="1466850"/>
          </a:xfrm>
          <a:prstGeom prst="rect">
            <a:avLst/>
          </a:prstGeom>
        </p:spPr>
      </p:pic>
    </p:spTree>
    <p:extLst>
      <p:ext uri="{BB962C8B-B14F-4D97-AF65-F5344CB8AC3E}">
        <p14:creationId xmlns:p14="http://schemas.microsoft.com/office/powerpoint/2010/main" val="1296834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A81B68-DF37-EC45-AC19-FA0B645AFB69}"/>
              </a:ext>
            </a:extLst>
          </p:cNvPr>
          <p:cNvSpPr>
            <a:spLocks noGrp="1"/>
          </p:cNvSpPr>
          <p:nvPr>
            <p:ph type="title"/>
          </p:nvPr>
        </p:nvSpPr>
        <p:spPr/>
        <p:txBody>
          <a:bodyPr>
            <a:normAutofit/>
          </a:bodyPr>
          <a:lstStyle/>
          <a:p>
            <a:r>
              <a:rPr lang="en-GB" b="0">
                <a:latin typeface="ARU Raisonne DemiBold"/>
              </a:rPr>
              <a:t>Simple Fix </a:t>
            </a:r>
            <a:endParaRPr lang="en-US"/>
          </a:p>
        </p:txBody>
      </p:sp>
      <p:sp>
        <p:nvSpPr>
          <p:cNvPr id="3" name="Content Placeholder 2">
            <a:extLst>
              <a:ext uri="{FF2B5EF4-FFF2-40B4-BE49-F238E27FC236}">
                <a16:creationId xmlns:a16="http://schemas.microsoft.com/office/drawing/2014/main" xmlns="" id="{5200ECCA-0AC7-0240-B849-DF16C2CD13AA}"/>
              </a:ext>
            </a:extLst>
          </p:cNvPr>
          <p:cNvSpPr>
            <a:spLocks noGrp="1"/>
          </p:cNvSpPr>
          <p:nvPr>
            <p:ph idx="1"/>
          </p:nvPr>
        </p:nvSpPr>
        <p:spPr>
          <a:xfrm>
            <a:off x="838200" y="1825625"/>
            <a:ext cx="10604500" cy="4351338"/>
          </a:xfrm>
        </p:spPr>
        <p:txBody>
          <a:bodyPr vert="horz" lIns="91440" tIns="45720" rIns="91440" bIns="45720" rtlCol="0" anchor="t">
            <a:normAutofit fontScale="92500" lnSpcReduction="20000"/>
          </a:bodyPr>
          <a:lstStyle/>
          <a:p>
            <a:pPr>
              <a:buNone/>
            </a:pPr>
            <a:r>
              <a:rPr lang="en-GB" sz="2400" b="1">
                <a:latin typeface="Raleway"/>
              </a:rPr>
              <a:t>Email Security: </a:t>
            </a:r>
            <a:endParaRPr lang="en-US" b="1"/>
          </a:p>
          <a:p>
            <a:r>
              <a:rPr lang="en-GB" sz="2400">
                <a:latin typeface="Raleway"/>
              </a:rPr>
              <a:t>Think before you click - verify before you trust. </a:t>
            </a:r>
            <a:endParaRPr lang="en-GB"/>
          </a:p>
          <a:p>
            <a:pPr>
              <a:buNone/>
            </a:pPr>
            <a:endParaRPr lang="en-GB" b="1"/>
          </a:p>
          <a:p>
            <a:pPr>
              <a:buNone/>
            </a:pPr>
            <a:r>
              <a:rPr lang="en-GB" sz="2400" b="1">
                <a:latin typeface="Raleway"/>
              </a:rPr>
              <a:t>MFA (Multi Factor Authentication): </a:t>
            </a:r>
            <a:endParaRPr lang="en-GB" b="1"/>
          </a:p>
          <a:p>
            <a:r>
              <a:rPr lang="en-GB" sz="2400">
                <a:latin typeface="Raleway"/>
              </a:rPr>
              <a:t>If your password leaks - MFA still blocks them. </a:t>
            </a:r>
            <a:endParaRPr lang="en-GB"/>
          </a:p>
          <a:p>
            <a:pPr>
              <a:buNone/>
            </a:pPr>
            <a:endParaRPr lang="en-GB" b="1"/>
          </a:p>
          <a:p>
            <a:pPr>
              <a:buNone/>
            </a:pPr>
            <a:r>
              <a:rPr lang="en-GB" sz="2400" b="1">
                <a:latin typeface="Raleway"/>
              </a:rPr>
              <a:t>Backup, Your recovery plan: </a:t>
            </a:r>
            <a:endParaRPr lang="en-GB" b="1"/>
          </a:p>
          <a:p>
            <a:r>
              <a:rPr lang="en-GB" sz="2400">
                <a:latin typeface="Raleway"/>
              </a:rPr>
              <a:t>If ransomware hits - backups get you back online. </a:t>
            </a:r>
            <a:endParaRPr lang="en-GB"/>
          </a:p>
          <a:p>
            <a:pPr>
              <a:buNone/>
            </a:pPr>
            <a:endParaRPr lang="en-GB"/>
          </a:p>
          <a:p>
            <a:pPr>
              <a:buNone/>
            </a:pPr>
            <a:r>
              <a:rPr lang="en-GB" sz="2400" b="1">
                <a:latin typeface="Raleway"/>
              </a:rPr>
              <a:t>Outdated software's are unlocked window: </a:t>
            </a:r>
            <a:endParaRPr lang="en-GB" b="1"/>
          </a:p>
          <a:p>
            <a:r>
              <a:rPr lang="en-GB" sz="2400">
                <a:latin typeface="Raleway"/>
              </a:rPr>
              <a:t>Updates don’t just add features – they fix holes. </a:t>
            </a:r>
            <a:endParaRPr lang="en-US"/>
          </a:p>
        </p:txBody>
      </p:sp>
      <p:pic>
        <p:nvPicPr>
          <p:cNvPr id="4" name="Graphic 3" descr="Email with solid fill">
            <a:extLst>
              <a:ext uri="{FF2B5EF4-FFF2-40B4-BE49-F238E27FC236}">
                <a16:creationId xmlns:a16="http://schemas.microsoft.com/office/drawing/2014/main" xmlns="" id="{72306E5C-9CC2-0A42-6E01-6258CB4352C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rot="19860000">
            <a:off x="8239125" y="1514475"/>
            <a:ext cx="914400" cy="914400"/>
          </a:xfrm>
          <a:prstGeom prst="rect">
            <a:avLst/>
          </a:prstGeom>
        </p:spPr>
      </p:pic>
      <p:pic>
        <p:nvPicPr>
          <p:cNvPr id="5" name="Graphic 4" descr="Safe with solid fill">
            <a:extLst>
              <a:ext uri="{FF2B5EF4-FFF2-40B4-BE49-F238E27FC236}">
                <a16:creationId xmlns:a16="http://schemas.microsoft.com/office/drawing/2014/main" xmlns="" id="{327A1BB5-8D1D-6633-4DE8-BEA7D27CFB05}"/>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rot="420000">
            <a:off x="8839200" y="3038475"/>
            <a:ext cx="914400" cy="914400"/>
          </a:xfrm>
          <a:prstGeom prst="rect">
            <a:avLst/>
          </a:prstGeom>
        </p:spPr>
      </p:pic>
      <p:pic>
        <p:nvPicPr>
          <p:cNvPr id="7" name="Graphic 6" descr="Database with solid fill">
            <a:extLst>
              <a:ext uri="{FF2B5EF4-FFF2-40B4-BE49-F238E27FC236}">
                <a16:creationId xmlns:a16="http://schemas.microsoft.com/office/drawing/2014/main" xmlns="" id="{C9A51BCA-F4B1-9305-9F6B-09CB99AF6D03}"/>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rot="-360000">
            <a:off x="10010775" y="3733800"/>
            <a:ext cx="914400" cy="914400"/>
          </a:xfrm>
          <a:prstGeom prst="rect">
            <a:avLst/>
          </a:prstGeom>
        </p:spPr>
      </p:pic>
      <p:pic>
        <p:nvPicPr>
          <p:cNvPr id="8" name="Graphic 7" descr="Browser window outline">
            <a:extLst>
              <a:ext uri="{FF2B5EF4-FFF2-40B4-BE49-F238E27FC236}">
                <a16:creationId xmlns:a16="http://schemas.microsoft.com/office/drawing/2014/main" xmlns="" id="{E369D344-C5DA-785B-A017-C65AAA39341F}"/>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286750" y="4419600"/>
            <a:ext cx="1028700" cy="1085850"/>
          </a:xfrm>
          <a:prstGeom prst="rect">
            <a:avLst/>
          </a:prstGeom>
        </p:spPr>
      </p:pic>
    </p:spTree>
    <p:extLst>
      <p:ext uri="{BB962C8B-B14F-4D97-AF65-F5344CB8AC3E}">
        <p14:creationId xmlns:p14="http://schemas.microsoft.com/office/powerpoint/2010/main" val="1700453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F39AE87-A9D7-E08B-1790-B18A67D5F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FCB9EFC-48A1-E29B-F577-DE337AB942DF}"/>
              </a:ext>
            </a:extLst>
          </p:cNvPr>
          <p:cNvSpPr>
            <a:spLocks noGrp="1"/>
          </p:cNvSpPr>
          <p:nvPr>
            <p:ph type="title"/>
          </p:nvPr>
        </p:nvSpPr>
        <p:spPr/>
        <p:txBody>
          <a:bodyPr>
            <a:normAutofit/>
          </a:bodyPr>
          <a:lstStyle/>
          <a:p>
            <a:r>
              <a:rPr lang="en-GB" b="0" dirty="0">
                <a:latin typeface="ARU Raisonne DemiBold"/>
              </a:rPr>
              <a:t>AI Acceleration</a:t>
            </a:r>
            <a:endParaRPr lang="en-US" dirty="0"/>
          </a:p>
        </p:txBody>
      </p:sp>
      <p:sp>
        <p:nvSpPr>
          <p:cNvPr id="3" name="Content Placeholder 2">
            <a:extLst>
              <a:ext uri="{FF2B5EF4-FFF2-40B4-BE49-F238E27FC236}">
                <a16:creationId xmlns:a16="http://schemas.microsoft.com/office/drawing/2014/main" xmlns="" id="{3D3B2021-081D-B0FF-B4B0-1A03101FD372}"/>
              </a:ext>
            </a:extLst>
          </p:cNvPr>
          <p:cNvSpPr>
            <a:spLocks noGrp="1"/>
          </p:cNvSpPr>
          <p:nvPr>
            <p:ph idx="1"/>
          </p:nvPr>
        </p:nvSpPr>
        <p:spPr>
          <a:xfrm>
            <a:off x="838200" y="1825625"/>
            <a:ext cx="6741949" cy="3674407"/>
          </a:xfrm>
        </p:spPr>
        <p:txBody>
          <a:bodyPr vert="horz" lIns="91440" tIns="45720" rIns="91440" bIns="45720" rtlCol="0" anchor="t">
            <a:normAutofit/>
          </a:bodyPr>
          <a:lstStyle/>
          <a:p>
            <a:pPr marL="0" indent="0">
              <a:buNone/>
            </a:pPr>
            <a:r>
              <a:rPr lang="en-GB" sz="2400" dirty="0">
                <a:latin typeface="Raleway"/>
              </a:rPr>
              <a:t>AI can accelerate time-to-value across each phase of the cybersecurity roadmap, providing scalable and efficient solutions for resource-constrained SMEs.</a:t>
            </a:r>
          </a:p>
          <a:p>
            <a:pPr marL="0" indent="0">
              <a:buNone/>
            </a:pPr>
            <a:endParaRPr lang="en-GB" sz="2400" dirty="0">
              <a:latin typeface="Raleway"/>
            </a:endParaRPr>
          </a:p>
          <a:p>
            <a:pPr marL="0" indent="0">
              <a:buNone/>
            </a:pPr>
            <a:r>
              <a:rPr lang="en-GB" sz="2400" dirty="0">
                <a:latin typeface="Raleway"/>
              </a:rPr>
              <a:t>With the basics in place, SMEs can explore AI-driven tools to enhance threat detection, response orchestration, and compliance automation.</a:t>
            </a:r>
            <a:endParaRPr lang="en-GB" dirty="0"/>
          </a:p>
        </p:txBody>
      </p:sp>
      <p:grpSp>
        <p:nvGrpSpPr>
          <p:cNvPr id="12" name="Group 11">
            <a:extLst>
              <a:ext uri="{FF2B5EF4-FFF2-40B4-BE49-F238E27FC236}">
                <a16:creationId xmlns:a16="http://schemas.microsoft.com/office/drawing/2014/main" xmlns="" id="{B42C24D5-A1A9-274D-04C5-2A2B65E5B2E5}"/>
              </a:ext>
            </a:extLst>
          </p:cNvPr>
          <p:cNvGrpSpPr/>
          <p:nvPr/>
        </p:nvGrpSpPr>
        <p:grpSpPr>
          <a:xfrm>
            <a:off x="8256642" y="1935655"/>
            <a:ext cx="2427233" cy="2003206"/>
            <a:chOff x="6980292" y="3307255"/>
            <a:chExt cx="2427233" cy="2003206"/>
          </a:xfrm>
        </p:grpSpPr>
        <p:pic>
          <p:nvPicPr>
            <p:cNvPr id="4" name="Graphic 3" descr="Email with solid fill">
              <a:extLst>
                <a:ext uri="{FF2B5EF4-FFF2-40B4-BE49-F238E27FC236}">
                  <a16:creationId xmlns:a16="http://schemas.microsoft.com/office/drawing/2014/main" xmlns="" id="{49B2004E-5023-F255-EE92-3DFC1E1F3F7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493125" y="3940613"/>
              <a:ext cx="914400" cy="914400"/>
            </a:xfrm>
            <a:prstGeom prst="rect">
              <a:avLst/>
            </a:prstGeom>
          </p:spPr>
        </p:pic>
        <p:pic>
          <p:nvPicPr>
            <p:cNvPr id="5" name="Graphic 4" descr="Safe with solid fill">
              <a:extLst>
                <a:ext uri="{FF2B5EF4-FFF2-40B4-BE49-F238E27FC236}">
                  <a16:creationId xmlns:a16="http://schemas.microsoft.com/office/drawing/2014/main" xmlns="" id="{7164F525-634F-7EA8-6999-9EB83B48F02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691820" y="4396061"/>
              <a:ext cx="914400" cy="914400"/>
            </a:xfrm>
            <a:prstGeom prst="rect">
              <a:avLst/>
            </a:prstGeom>
          </p:spPr>
        </p:pic>
        <p:pic>
          <p:nvPicPr>
            <p:cNvPr id="7" name="Graphic 6" descr="Database with solid fill">
              <a:extLst>
                <a:ext uri="{FF2B5EF4-FFF2-40B4-BE49-F238E27FC236}">
                  <a16:creationId xmlns:a16="http://schemas.microsoft.com/office/drawing/2014/main" xmlns="" id="{D786EEB4-09E7-542A-6E84-11167A7758DC}"/>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980292" y="4084145"/>
              <a:ext cx="914400" cy="914400"/>
            </a:xfrm>
            <a:prstGeom prst="rect">
              <a:avLst/>
            </a:prstGeom>
          </p:spPr>
        </p:pic>
        <p:pic>
          <p:nvPicPr>
            <p:cNvPr id="8" name="Graphic 7" descr="Browser window outline">
              <a:extLst>
                <a:ext uri="{FF2B5EF4-FFF2-40B4-BE49-F238E27FC236}">
                  <a16:creationId xmlns:a16="http://schemas.microsoft.com/office/drawing/2014/main" xmlns="" id="{3BA56E60-80C9-7BF1-F8D3-34FA04488105}"/>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7577301" y="3307255"/>
              <a:ext cx="1028700" cy="1085850"/>
            </a:xfrm>
            <a:prstGeom prst="rect">
              <a:avLst/>
            </a:prstGeom>
          </p:spPr>
        </p:pic>
      </p:grpSp>
      <p:grpSp>
        <p:nvGrpSpPr>
          <p:cNvPr id="11" name="Group 10">
            <a:extLst>
              <a:ext uri="{FF2B5EF4-FFF2-40B4-BE49-F238E27FC236}">
                <a16:creationId xmlns:a16="http://schemas.microsoft.com/office/drawing/2014/main" xmlns="" id="{9C30864D-4615-92DB-9C42-9565307E5B5F}"/>
              </a:ext>
            </a:extLst>
          </p:cNvPr>
          <p:cNvGrpSpPr/>
          <p:nvPr/>
        </p:nvGrpSpPr>
        <p:grpSpPr>
          <a:xfrm rot="1020000">
            <a:off x="7308495" y="904505"/>
            <a:ext cx="4330260" cy="4435363"/>
            <a:chOff x="8197780" y="1227702"/>
            <a:chExt cx="3717157" cy="3682122"/>
          </a:xfrm>
        </p:grpSpPr>
        <p:pic>
          <p:nvPicPr>
            <p:cNvPr id="6" name="Graphic 5" descr="Shield outline">
              <a:extLst>
                <a:ext uri="{FF2B5EF4-FFF2-40B4-BE49-F238E27FC236}">
                  <a16:creationId xmlns:a16="http://schemas.microsoft.com/office/drawing/2014/main" xmlns="" id="{167E90D7-C617-BA64-4362-E168E0CD9B10}"/>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rot="20400000">
              <a:off x="8197780" y="1227702"/>
              <a:ext cx="3717157" cy="3682122"/>
            </a:xfrm>
            <a:prstGeom prst="rect">
              <a:avLst/>
            </a:prstGeom>
          </p:spPr>
        </p:pic>
        <p:sp>
          <p:nvSpPr>
            <p:cNvPr id="10" name="Content Placeholder 2">
              <a:extLst>
                <a:ext uri="{FF2B5EF4-FFF2-40B4-BE49-F238E27FC236}">
                  <a16:creationId xmlns:a16="http://schemas.microsoft.com/office/drawing/2014/main" xmlns="" id="{F602B1D4-1ADD-585B-61F4-E2A757DBA7A2}"/>
                </a:ext>
              </a:extLst>
            </p:cNvPr>
            <p:cNvSpPr txBox="1">
              <a:spLocks/>
            </p:cNvSpPr>
            <p:nvPr/>
          </p:nvSpPr>
          <p:spPr>
            <a:xfrm rot="20400000">
              <a:off x="9539013" y="2547336"/>
              <a:ext cx="1031328" cy="9267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FFFFFF"/>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FFFFFF"/>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FFFFF"/>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FFFFF"/>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6600" b="1" dirty="0">
                  <a:latin typeface="Raleway"/>
                </a:rPr>
                <a:t>AI </a:t>
              </a:r>
            </a:p>
          </p:txBody>
        </p:sp>
      </p:grpSp>
    </p:spTree>
    <p:extLst>
      <p:ext uri="{BB962C8B-B14F-4D97-AF65-F5344CB8AC3E}">
        <p14:creationId xmlns:p14="http://schemas.microsoft.com/office/powerpoint/2010/main" val="4120583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5075992-2AED-AE59-8E22-53BAB2B682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A70787F9-5A9D-6EB1-7318-D8E8DFDB7EF3}"/>
              </a:ext>
            </a:extLst>
          </p:cNvPr>
          <p:cNvSpPr>
            <a:spLocks noGrp="1"/>
          </p:cNvSpPr>
          <p:nvPr>
            <p:ph type="title"/>
          </p:nvPr>
        </p:nvSpPr>
        <p:spPr>
          <a:xfrm>
            <a:off x="839788" y="457200"/>
            <a:ext cx="3932237" cy="1600200"/>
          </a:xfrm>
        </p:spPr>
        <p:txBody>
          <a:bodyPr anchor="b">
            <a:normAutofit/>
          </a:bodyPr>
          <a:lstStyle/>
          <a:p>
            <a:r>
              <a:rPr lang="en-GB">
                <a:latin typeface="ARU Raisonne DemiBold"/>
              </a:rPr>
              <a:t>People First: Your staff are your first line of defence  </a:t>
            </a:r>
            <a:endParaRPr lang="en-US">
              <a:latin typeface="ARU Raisonne DemiBold"/>
            </a:endParaRPr>
          </a:p>
        </p:txBody>
      </p:sp>
      <p:pic>
        <p:nvPicPr>
          <p:cNvPr id="4" name="Picture 3" descr="A person smiling in a row&#10;&#10;AI-generated content may be incorrect.">
            <a:extLst>
              <a:ext uri="{FF2B5EF4-FFF2-40B4-BE49-F238E27FC236}">
                <a16:creationId xmlns:a16="http://schemas.microsoft.com/office/drawing/2014/main" xmlns="" id="{66BB4443-CE95-670A-5CF9-55DFFC9DAE24}"/>
              </a:ext>
            </a:extLst>
          </p:cNvPr>
          <p:cNvPicPr>
            <a:picLocks noChangeAspect="1"/>
          </p:cNvPicPr>
          <p:nvPr/>
        </p:nvPicPr>
        <p:blipFill>
          <a:blip r:embed="rId2"/>
          <a:srcRect l="15465" r="-2" b="-2"/>
          <a:stretch>
            <a:fillRect/>
          </a:stretch>
        </p:blipFill>
        <p:spPr>
          <a:xfrm>
            <a:off x="5183188" y="987425"/>
            <a:ext cx="6172200" cy="4873625"/>
          </a:xfrm>
          <a:prstGeom prst="rect">
            <a:avLst/>
          </a:prstGeom>
          <a:noFill/>
        </p:spPr>
      </p:pic>
      <p:sp>
        <p:nvSpPr>
          <p:cNvPr id="3" name="Content Placeholder 2">
            <a:extLst>
              <a:ext uri="{FF2B5EF4-FFF2-40B4-BE49-F238E27FC236}">
                <a16:creationId xmlns:a16="http://schemas.microsoft.com/office/drawing/2014/main" xmlns="" id="{ACB14419-3921-FD7E-1670-ACD3C57BD533}"/>
              </a:ext>
            </a:extLst>
          </p:cNvPr>
          <p:cNvSpPr>
            <a:spLocks noGrp="1"/>
          </p:cNvSpPr>
          <p:nvPr>
            <p:ph type="body" sz="half" idx="2"/>
          </p:nvPr>
        </p:nvSpPr>
        <p:spPr>
          <a:xfrm>
            <a:off x="839788" y="2381250"/>
            <a:ext cx="3932237" cy="3487738"/>
          </a:xfrm>
        </p:spPr>
        <p:txBody>
          <a:bodyPr vert="horz" lIns="91440" tIns="45720" rIns="91440" bIns="45720" rtlCol="0">
            <a:normAutofit/>
          </a:bodyPr>
          <a:lstStyle/>
          <a:p>
            <a:pPr>
              <a:buNone/>
            </a:pPr>
            <a:r>
              <a:rPr lang="en-GB"/>
              <a:t>Awareness beats antivirus. </a:t>
            </a:r>
            <a:endParaRPr lang="en-US"/>
          </a:p>
          <a:p>
            <a:pPr>
              <a:buNone/>
            </a:pPr>
            <a:endParaRPr lang="en-GB"/>
          </a:p>
          <a:p>
            <a:pPr>
              <a:buNone/>
            </a:pPr>
            <a:r>
              <a:rPr lang="en-GB"/>
              <a:t>Hackers exploit humans more than</a:t>
            </a:r>
          </a:p>
          <a:p>
            <a:pPr>
              <a:buNone/>
            </a:pPr>
            <a:r>
              <a:rPr lang="en-GB"/>
              <a:t>machines. One low-tech briefing every</a:t>
            </a:r>
          </a:p>
          <a:p>
            <a:pPr>
              <a:buNone/>
            </a:pPr>
            <a:r>
              <a:rPr lang="en-GB"/>
              <a:t>quarter can reduce your risk</a:t>
            </a:r>
          </a:p>
          <a:p>
            <a:pPr marL="0" indent="0">
              <a:buNone/>
            </a:pPr>
            <a:r>
              <a:rPr lang="en-GB"/>
              <a:t>dramatically.</a:t>
            </a:r>
          </a:p>
          <a:p>
            <a:pPr marL="0" indent="0">
              <a:buNone/>
            </a:pPr>
            <a:endParaRPr lang="en-GB"/>
          </a:p>
          <a:p>
            <a:pPr marL="0" indent="0">
              <a:buNone/>
            </a:pPr>
            <a:endParaRPr lang="en-US"/>
          </a:p>
        </p:txBody>
      </p:sp>
    </p:spTree>
    <p:extLst>
      <p:ext uri="{BB962C8B-B14F-4D97-AF65-F5344CB8AC3E}">
        <p14:creationId xmlns:p14="http://schemas.microsoft.com/office/powerpoint/2010/main" val="3853477879"/>
      </p:ext>
    </p:extLst>
  </p:cSld>
  <p:clrMapOvr>
    <a:masterClrMapping/>
  </p:clrMapOvr>
</p:sld>
</file>

<file path=ppt/theme/theme1.xml><?xml version="1.0" encoding="utf-8"?>
<a:theme xmlns:a="http://schemas.openxmlformats.org/drawingml/2006/main" name="Learning material Introduction to AI and Cybersecurity">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EEDC95CB-46CD-934D-9814-46EE9DE533BE}"/>
    </a:ext>
  </a:extLst>
</a:theme>
</file>

<file path=ppt/theme/theme2.xml><?xml version="1.0" encoding="utf-8"?>
<a:theme xmlns:a="http://schemas.openxmlformats.org/drawingml/2006/main" name="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1C7B3980-38A8-F947-91FC-9AA841F5E548}"/>
    </a:ext>
  </a:extLst>
</a:theme>
</file>

<file path=ppt/theme/theme3.xml><?xml version="1.0" encoding="utf-8"?>
<a:theme xmlns:a="http://schemas.openxmlformats.org/drawingml/2006/main" name="1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F02BA954-05A2-A343-A64C-619C848309C1}"/>
    </a:ext>
  </a:extLst>
</a:theme>
</file>

<file path=ppt/theme/theme4.xml><?xml version="1.0" encoding="utf-8"?>
<a:theme xmlns:a="http://schemas.openxmlformats.org/drawingml/2006/main" name="4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241CFC4B-80BA-2749-A144-5EEA7730A2FF}"/>
    </a:ext>
  </a:extLst>
</a:theme>
</file>

<file path=ppt/theme/theme5.xml><?xml version="1.0" encoding="utf-8"?>
<a:theme xmlns:a="http://schemas.openxmlformats.org/drawingml/2006/main" name="2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1416A6FC-F557-BA42-B332-A7BA790E97CC}"/>
    </a:ext>
  </a:extLst>
</a:theme>
</file>

<file path=ppt/theme/theme6.xml><?xml version="1.0" encoding="utf-8"?>
<a:theme xmlns:a="http://schemas.openxmlformats.org/drawingml/2006/main" name="5_ARU Brand">
  <a:themeElements>
    <a:clrScheme name="ARU">
      <a:dk1>
        <a:srgbClr val="061D48"/>
      </a:dk1>
      <a:lt1>
        <a:srgbClr val="FFD000"/>
      </a:lt1>
      <a:dk2>
        <a:srgbClr val="061D48"/>
      </a:dk2>
      <a:lt2>
        <a:srgbClr val="FFD000"/>
      </a:lt2>
      <a:accent1>
        <a:srgbClr val="CF4520"/>
      </a:accent1>
      <a:accent2>
        <a:srgbClr val="A6093C"/>
      </a:accent2>
      <a:accent3>
        <a:srgbClr val="5C068C"/>
      </a:accent3>
      <a:accent4>
        <a:srgbClr val="0077C8"/>
      </a:accent4>
      <a:accent5>
        <a:srgbClr val="008578"/>
      </a:accent5>
      <a:accent6>
        <a:srgbClr val="FFFFFF"/>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werpoint template" id="{5528492B-4A06-5741-ACC8-520F115EEEDE}" vid="{AF2A6B05-9FFA-0640-93F0-87B8CA4E625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Learning material Introduction to AI and Cybersecurity</Template>
  <TotalTime>0</TotalTime>
  <Words>838</Words>
  <Application>Microsoft Office PowerPoint</Application>
  <PresentationFormat>Custom</PresentationFormat>
  <Paragraphs>160</Paragraphs>
  <Slides>23</Slides>
  <Notes>0</Notes>
  <HiddenSlides>0</HiddenSlides>
  <MMClips>0</MMClips>
  <ScaleCrop>false</ScaleCrop>
  <HeadingPairs>
    <vt:vector size="4" baseType="variant">
      <vt:variant>
        <vt:lpstr>Theme</vt:lpstr>
      </vt:variant>
      <vt:variant>
        <vt:i4>6</vt:i4>
      </vt:variant>
      <vt:variant>
        <vt:lpstr>Slide Titles</vt:lpstr>
      </vt:variant>
      <vt:variant>
        <vt:i4>23</vt:i4>
      </vt:variant>
    </vt:vector>
  </HeadingPairs>
  <TitlesOfParts>
    <vt:vector size="29" baseType="lpstr">
      <vt:lpstr>Learning material Introduction to AI and Cybersecurity</vt:lpstr>
      <vt:lpstr>ARU Brand</vt:lpstr>
      <vt:lpstr>1_ARU Brand</vt:lpstr>
      <vt:lpstr>4_ARU Brand</vt:lpstr>
      <vt:lpstr>2_ARU Brand</vt:lpstr>
      <vt:lpstr>5_ARU Brand</vt:lpstr>
      <vt:lpstr>PowerPoint Presentation</vt:lpstr>
      <vt:lpstr>Cybersecurity for UK SMEs</vt:lpstr>
      <vt:lpstr>Cyber? Cybernetic? Cyber Space? </vt:lpstr>
      <vt:lpstr>Cyber? Cybernetic? Cyber Space? </vt:lpstr>
      <vt:lpstr>What Is Cybersecurity Today</vt:lpstr>
      <vt:lpstr>What Is Cybersecurity Today</vt:lpstr>
      <vt:lpstr>Why would anyone attack my business?​</vt:lpstr>
      <vt:lpstr>The Stark Reality: Cyber Threats are an SME Problem </vt:lpstr>
      <vt:lpstr>The SME Attack Menu: What's Cheap, Easy, and Devastating? </vt:lpstr>
      <vt:lpstr>Cost of a Cyber Attack </vt:lpstr>
      <vt:lpstr>Cost of a Cyber Attack </vt:lpstr>
      <vt:lpstr>A Cautionary Tale: Case Study </vt:lpstr>
      <vt:lpstr>A Cautionary Tale: Case Study</vt:lpstr>
      <vt:lpstr>A Cautionary Tale: Case Study</vt:lpstr>
      <vt:lpstr>A Cautionary Tale: Case Study</vt:lpstr>
      <vt:lpstr>A Cautionary Tale: Case Study</vt:lpstr>
      <vt:lpstr>Alternate Case studies</vt:lpstr>
      <vt:lpstr>Cost of Cyber Incidents</vt:lpstr>
      <vt:lpstr>Common SME Weak Spots</vt:lpstr>
      <vt:lpstr>From Problem to Protection</vt:lpstr>
      <vt:lpstr>Simple Fix </vt:lpstr>
      <vt:lpstr>AI Acceleration</vt:lpstr>
      <vt:lpstr>People First: Your staff are your first line of defence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Mughni</dc:creator>
  <cp:lastModifiedBy>Mughni</cp:lastModifiedBy>
  <cp:revision>2234</cp:revision>
  <dcterms:created xsi:type="dcterms:W3CDTF">2025-10-31T10:54:18Z</dcterms:created>
  <dcterms:modified xsi:type="dcterms:W3CDTF">2025-12-07T15:29:58Z</dcterms:modified>
</cp:coreProperties>
</file>