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5.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6" r:id="rId1"/>
    <p:sldMasterId id="2147483737" r:id="rId2"/>
    <p:sldMasterId id="2147483719" r:id="rId3"/>
    <p:sldMasterId id="2147483754" r:id="rId4"/>
    <p:sldMasterId id="2147483728" r:id="rId5"/>
    <p:sldMasterId id="2147483763" r:id="rId6"/>
  </p:sldMasterIdLst>
  <p:notesMasterIdLst>
    <p:notesMasterId r:id="rId43"/>
  </p:notesMasterIdLst>
  <p:sldIdLst>
    <p:sldId id="271" r:id="rId7"/>
    <p:sldId id="339" r:id="rId8"/>
    <p:sldId id="341" r:id="rId9"/>
    <p:sldId id="342" r:id="rId10"/>
    <p:sldId id="343" r:id="rId11"/>
    <p:sldId id="344" r:id="rId12"/>
    <p:sldId id="345" r:id="rId13"/>
    <p:sldId id="346" r:id="rId14"/>
    <p:sldId id="347" r:id="rId15"/>
    <p:sldId id="348" r:id="rId16"/>
    <p:sldId id="349" r:id="rId17"/>
    <p:sldId id="351" r:id="rId18"/>
    <p:sldId id="352" r:id="rId19"/>
    <p:sldId id="353" r:id="rId20"/>
    <p:sldId id="354" r:id="rId21"/>
    <p:sldId id="355" r:id="rId22"/>
    <p:sldId id="357" r:id="rId23"/>
    <p:sldId id="358" r:id="rId24"/>
    <p:sldId id="359" r:id="rId25"/>
    <p:sldId id="360" r:id="rId26"/>
    <p:sldId id="361" r:id="rId27"/>
    <p:sldId id="362" r:id="rId28"/>
    <p:sldId id="363" r:id="rId29"/>
    <p:sldId id="364" r:id="rId30"/>
    <p:sldId id="365" r:id="rId31"/>
    <p:sldId id="366" r:id="rId32"/>
    <p:sldId id="367" r:id="rId33"/>
    <p:sldId id="368" r:id="rId34"/>
    <p:sldId id="370" r:id="rId35"/>
    <p:sldId id="369" r:id="rId36"/>
    <p:sldId id="372" r:id="rId37"/>
    <p:sldId id="373" r:id="rId38"/>
    <p:sldId id="374" r:id="rId39"/>
    <p:sldId id="375" r:id="rId40"/>
    <p:sldId id="376" r:id="rId41"/>
    <p:sldId id="377"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96346D7-ED79-4896-8034-CD92B7AACA87}">
          <p14:sldIdLst>
            <p14:sldId id="271"/>
          </p14:sldIdLst>
        </p14:section>
        <p14:section name="LLM " id="{8CC41F00-BF8E-4270-88F2-7B32659D966B}">
          <p14:sldIdLst>
            <p14:sldId id="339"/>
            <p14:sldId id="341"/>
            <p14:sldId id="342"/>
            <p14:sldId id="343"/>
            <p14:sldId id="344"/>
            <p14:sldId id="345"/>
            <p14:sldId id="346"/>
            <p14:sldId id="347"/>
            <p14:sldId id="348"/>
            <p14:sldId id="349"/>
            <p14:sldId id="351"/>
            <p14:sldId id="352"/>
            <p14:sldId id="353"/>
            <p14:sldId id="354"/>
            <p14:sldId id="355"/>
            <p14:sldId id="357"/>
            <p14:sldId id="358"/>
            <p14:sldId id="359"/>
            <p14:sldId id="360"/>
            <p14:sldId id="361"/>
            <p14:sldId id="362"/>
            <p14:sldId id="363"/>
            <p14:sldId id="364"/>
            <p14:sldId id="365"/>
            <p14:sldId id="366"/>
            <p14:sldId id="367"/>
            <p14:sldId id="368"/>
            <p14:sldId id="370"/>
            <p14:sldId id="369"/>
            <p14:sldId id="372"/>
            <p14:sldId id="373"/>
            <p14:sldId id="374"/>
            <p14:sldId id="375"/>
            <p14:sldId id="376"/>
            <p14:sldId id="377"/>
          </p14:sldIdLst>
        </p14:section>
      </p14:sectionLst>
    </p:ex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guide id="3" orient="horz" pos="482"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DE1601C-0FF5-9A51-4B83-32561C8589C2}" name="Abdul Mughni, Mohammad" initials="AM" userId="S::ma9159@aru.ac.uk::19f1fc28-22a9-4efb-80ed-9af429249a7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1D49"/>
    <a:srgbClr val="CF4520"/>
    <a:srgbClr val="000000"/>
    <a:srgbClr val="008578"/>
    <a:srgbClr val="FFD100"/>
    <a:srgbClr val="FFD20D"/>
    <a:srgbClr val="FFFFFF"/>
    <a:srgbClr val="0077C8"/>
    <a:srgbClr val="5C068C"/>
    <a:srgbClr val="A609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CD1A5C-D030-DEB2-4E04-FAF47BEDD8E2}" v="32" dt="2025-11-26T12:12:57.950"/>
    <p1510:client id="{9FE60FC8-6C82-1E60-5206-69EC4637C0CF}" v="532" dt="2025-11-26T13:29:14.920"/>
    <p1510:client id="{DE76F043-13DE-AB50-622C-09E23CCCD610}" v="18" dt="2025-11-26T17:56:26.5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50" d="100"/>
          <a:sy n="50" d="100"/>
        </p:scale>
        <p:origin x="-2874" y="-1512"/>
      </p:cViewPr>
      <p:guideLst>
        <p:guide orient="horz" pos="2160"/>
        <p:guide orient="horz" pos="48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presProps" Target="presProps.xml"/><Relationship Id="rId101"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notesMaster" Target="notesMasters/notesMaster1.xml"/><Relationship Id="rId100" Type="http://schemas.microsoft.com/office/2015/10/relationships/revisionInfo" Target="revisionInfo.xml"/><Relationship Id="rId8"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2.svg"/><Relationship Id="rId1" Type="http://schemas.openxmlformats.org/officeDocument/2006/relationships/image" Target="../media/image5.png"/><Relationship Id="rId4" Type="http://schemas.openxmlformats.org/officeDocument/2006/relationships/image" Target="../media/image144.svg"/></Relationships>
</file>

<file path=ppt/diagrams/_rels/data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6.svg"/><Relationship Id="rId1" Type="http://schemas.openxmlformats.org/officeDocument/2006/relationships/image" Target="../media/image7.png"/><Relationship Id="rId4" Type="http://schemas.openxmlformats.org/officeDocument/2006/relationships/image" Target="../media/image148.svg"/></Relationships>
</file>

<file path=ppt/diagrams/_rels/data3.xml.rels><?xml version="1.0" encoding="UTF-8" standalone="yes"?>
<Relationships xmlns="http://schemas.openxmlformats.org/package/2006/relationships"><Relationship Id="rId8" Type="http://schemas.openxmlformats.org/officeDocument/2006/relationships/image" Target="../media/image156.svg"/><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image" Target="../media/image150.svg"/><Relationship Id="rId1" Type="http://schemas.openxmlformats.org/officeDocument/2006/relationships/image" Target="../media/image9.png"/><Relationship Id="rId6" Type="http://schemas.openxmlformats.org/officeDocument/2006/relationships/image" Target="../media/image154.svg"/><Relationship Id="rId5" Type="http://schemas.openxmlformats.org/officeDocument/2006/relationships/image" Target="../media/image11.png"/><Relationship Id="rId10" Type="http://schemas.openxmlformats.org/officeDocument/2006/relationships/image" Target="../media/image158.svg"/><Relationship Id="rId4" Type="http://schemas.openxmlformats.org/officeDocument/2006/relationships/image" Target="../media/image152.svg"/><Relationship Id="rId9" Type="http://schemas.openxmlformats.org/officeDocument/2006/relationships/image" Target="../media/image13.png"/></Relationships>
</file>

<file path=ppt/diagrams/_rels/data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0.svg"/><Relationship Id="rId1" Type="http://schemas.openxmlformats.org/officeDocument/2006/relationships/image" Target="../media/image14.png"/><Relationship Id="rId4" Type="http://schemas.openxmlformats.org/officeDocument/2006/relationships/image" Target="../media/image162.svg"/></Relationships>
</file>

<file path=ppt/diagrams/_rels/data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4.svg"/><Relationship Id="rId1" Type="http://schemas.openxmlformats.org/officeDocument/2006/relationships/image" Target="../media/image16.png"/><Relationship Id="rId6" Type="http://schemas.openxmlformats.org/officeDocument/2006/relationships/image" Target="../media/image166.svg"/><Relationship Id="rId5" Type="http://schemas.openxmlformats.org/officeDocument/2006/relationships/image" Target="../media/image18.png"/><Relationship Id="rId4" Type="http://schemas.openxmlformats.org/officeDocument/2006/relationships/image" Target="../media/image89.svg"/></Relationships>
</file>

<file path=ppt/diagrams/_rels/data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6.svg"/><Relationship Id="rId1" Type="http://schemas.openxmlformats.org/officeDocument/2006/relationships/image" Target="../media/image20.png"/><Relationship Id="rId4" Type="http://schemas.openxmlformats.org/officeDocument/2006/relationships/image" Target="../media/image169.svg"/></Relationships>
</file>

<file path=ppt/diagrams/_rels/data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83.svg"/><Relationship Id="rId1" Type="http://schemas.openxmlformats.org/officeDocument/2006/relationships/image" Target="../media/image29.png"/><Relationship Id="rId6" Type="http://schemas.openxmlformats.org/officeDocument/2006/relationships/image" Target="../media/image187.svg"/><Relationship Id="rId5" Type="http://schemas.openxmlformats.org/officeDocument/2006/relationships/image" Target="../media/image31.png"/><Relationship Id="rId4" Type="http://schemas.openxmlformats.org/officeDocument/2006/relationships/image" Target="../media/image185.svg"/></Relationships>
</file>

<file path=ppt/diagrams/_rels/data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89.svg"/><Relationship Id="rId1" Type="http://schemas.openxmlformats.org/officeDocument/2006/relationships/image" Target="../media/image32.png"/><Relationship Id="rId4" Type="http://schemas.openxmlformats.org/officeDocument/2006/relationships/image" Target="../media/image191.svg"/></Relationships>
</file>

<file path=ppt/diagrams/_rels/data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95.svg"/><Relationship Id="rId1" Type="http://schemas.openxmlformats.org/officeDocument/2006/relationships/image" Target="../media/image36.png"/><Relationship Id="rId6" Type="http://schemas.openxmlformats.org/officeDocument/2006/relationships/image" Target="../media/image199.svg"/><Relationship Id="rId5" Type="http://schemas.openxmlformats.org/officeDocument/2006/relationships/image" Target="../media/image38.png"/><Relationship Id="rId4" Type="http://schemas.openxmlformats.org/officeDocument/2006/relationships/image" Target="../media/image197.svg"/></Relationships>
</file>

<file path=ppt/diagrams/_rels/data10.xml.rels><?xml version="1.0" encoding="UTF-8" standalone="yes"?>
<Relationships xmlns="http://schemas.openxmlformats.org/package/2006/relationships"><Relationship Id="rId8" Type="http://schemas.openxmlformats.org/officeDocument/2006/relationships/image" Target="../media/image207.svg"/><Relationship Id="rId3" Type="http://schemas.openxmlformats.org/officeDocument/2006/relationships/image" Target="../media/image40.png"/><Relationship Id="rId7" Type="http://schemas.openxmlformats.org/officeDocument/2006/relationships/image" Target="../media/image42.png"/><Relationship Id="rId2" Type="http://schemas.openxmlformats.org/officeDocument/2006/relationships/image" Target="../media/image201.svg"/><Relationship Id="rId1" Type="http://schemas.openxmlformats.org/officeDocument/2006/relationships/image" Target="../media/image39.png"/><Relationship Id="rId6" Type="http://schemas.openxmlformats.org/officeDocument/2006/relationships/image" Target="../media/image205.svg"/><Relationship Id="rId5" Type="http://schemas.openxmlformats.org/officeDocument/2006/relationships/image" Target="../media/image41.png"/><Relationship Id="rId4" Type="http://schemas.openxmlformats.org/officeDocument/2006/relationships/image" Target="../media/image203.svg"/></Relationships>
</file>

<file path=ppt/diagrams/_rels/data1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09.svg"/><Relationship Id="rId1" Type="http://schemas.openxmlformats.org/officeDocument/2006/relationships/image" Target="../media/image43.png"/><Relationship Id="rId4" Type="http://schemas.openxmlformats.org/officeDocument/2006/relationships/image" Target="../media/image211.svg"/></Relationships>
</file>

<file path=ppt/diagrams/_rels/data1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216.svg"/><Relationship Id="rId1" Type="http://schemas.openxmlformats.org/officeDocument/2006/relationships/image" Target="../media/image47.png"/><Relationship Id="rId4" Type="http://schemas.openxmlformats.org/officeDocument/2006/relationships/image" Target="../media/image21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2.svg"/><Relationship Id="rId1" Type="http://schemas.openxmlformats.org/officeDocument/2006/relationships/image" Target="../media/image5.png"/><Relationship Id="rId4" Type="http://schemas.openxmlformats.org/officeDocument/2006/relationships/image" Target="../media/image144.svg"/></Relationships>
</file>

<file path=ppt/diagrams/_rels/drawing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6.svg"/><Relationship Id="rId1" Type="http://schemas.openxmlformats.org/officeDocument/2006/relationships/image" Target="../media/image7.png"/><Relationship Id="rId4" Type="http://schemas.openxmlformats.org/officeDocument/2006/relationships/image" Target="../media/image148.svg"/></Relationships>
</file>

<file path=ppt/diagrams/_rels/drawing3.xml.rels><?xml version="1.0" encoding="UTF-8" standalone="yes"?>
<Relationships xmlns="http://schemas.openxmlformats.org/package/2006/relationships"><Relationship Id="rId8" Type="http://schemas.openxmlformats.org/officeDocument/2006/relationships/image" Target="../media/image156.svg"/><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image" Target="../media/image150.svg"/><Relationship Id="rId1" Type="http://schemas.openxmlformats.org/officeDocument/2006/relationships/image" Target="../media/image9.png"/><Relationship Id="rId6" Type="http://schemas.openxmlformats.org/officeDocument/2006/relationships/image" Target="../media/image154.svg"/><Relationship Id="rId5" Type="http://schemas.openxmlformats.org/officeDocument/2006/relationships/image" Target="../media/image11.png"/><Relationship Id="rId10" Type="http://schemas.openxmlformats.org/officeDocument/2006/relationships/image" Target="../media/image158.svg"/><Relationship Id="rId4" Type="http://schemas.openxmlformats.org/officeDocument/2006/relationships/image" Target="../media/image152.svg"/><Relationship Id="rId9" Type="http://schemas.openxmlformats.org/officeDocument/2006/relationships/image" Target="../media/image13.png"/></Relationships>
</file>

<file path=ppt/diagrams/_rels/drawing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0.svg"/><Relationship Id="rId1" Type="http://schemas.openxmlformats.org/officeDocument/2006/relationships/image" Target="../media/image14.png"/><Relationship Id="rId4" Type="http://schemas.openxmlformats.org/officeDocument/2006/relationships/image" Target="../media/image162.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4.svg"/><Relationship Id="rId1" Type="http://schemas.openxmlformats.org/officeDocument/2006/relationships/image" Target="../media/image16.png"/><Relationship Id="rId6" Type="http://schemas.openxmlformats.org/officeDocument/2006/relationships/image" Target="../media/image166.svg"/><Relationship Id="rId5" Type="http://schemas.openxmlformats.org/officeDocument/2006/relationships/image" Target="../media/image18.png"/><Relationship Id="rId4" Type="http://schemas.openxmlformats.org/officeDocument/2006/relationships/image" Target="../media/image89.svg"/></Relationships>
</file>

<file path=ppt/diagrams/_rels/drawing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6.svg"/><Relationship Id="rId1" Type="http://schemas.openxmlformats.org/officeDocument/2006/relationships/image" Target="../media/image20.png"/><Relationship Id="rId4" Type="http://schemas.openxmlformats.org/officeDocument/2006/relationships/image" Target="../media/image169.svg"/></Relationships>
</file>

<file path=ppt/diagrams/_rels/drawing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83.svg"/><Relationship Id="rId1" Type="http://schemas.openxmlformats.org/officeDocument/2006/relationships/image" Target="../media/image29.png"/><Relationship Id="rId6" Type="http://schemas.openxmlformats.org/officeDocument/2006/relationships/image" Target="../media/image187.svg"/><Relationship Id="rId5" Type="http://schemas.openxmlformats.org/officeDocument/2006/relationships/image" Target="../media/image31.png"/><Relationship Id="rId4" Type="http://schemas.openxmlformats.org/officeDocument/2006/relationships/image" Target="../media/image185.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2758093-23D4-4859-8521-044E712AFF3B}" type="doc">
      <dgm:prSet loTypeId="urn:microsoft.com/office/officeart/2018/5/layout/IconCircleLabelList" loCatId="icon" qsTypeId="urn:microsoft.com/office/officeart/2005/8/quickstyle/simple1" qsCatId="simple" csTypeId="urn:microsoft.com/office/officeart/2005/8/colors/accent1_2" csCatId="accent1" phldr="1"/>
      <dgm:spPr/>
      <dgm:t>
        <a:bodyPr/>
        <a:lstStyle/>
        <a:p>
          <a:endParaRPr lang="en-US"/>
        </a:p>
      </dgm:t>
    </dgm:pt>
    <dgm:pt modelId="{986166A9-E9A2-4858-BE88-515FAF8296A7}">
      <dgm:prSet/>
      <dgm:spPr/>
      <dgm:t>
        <a:bodyPr/>
        <a:lstStyle/>
        <a:p>
          <a:pPr>
            <a:defRPr cap="all"/>
          </a:pPr>
          <a:r>
            <a:rPr lang="en-GB"/>
            <a:t>A Language Model is a type of Generative AI that predicts probabilities over sequences of words or tokens, enabling tasks like text generation, translation, and summarization.</a:t>
          </a:r>
          <a:endParaRPr lang="en-US"/>
        </a:p>
      </dgm:t>
    </dgm:pt>
    <dgm:pt modelId="{A25C2FE2-558F-48D2-8024-D742512DE2BC}" type="parTrans" cxnId="{72428137-05AA-4E43-9667-3CAED8116329}">
      <dgm:prSet/>
      <dgm:spPr/>
      <dgm:t>
        <a:bodyPr/>
        <a:lstStyle/>
        <a:p>
          <a:endParaRPr lang="en-US"/>
        </a:p>
      </dgm:t>
    </dgm:pt>
    <dgm:pt modelId="{BE0D055F-4519-4392-AAF1-F064BE118E3A}" type="sibTrans" cxnId="{72428137-05AA-4E43-9667-3CAED8116329}">
      <dgm:prSet/>
      <dgm:spPr/>
      <dgm:t>
        <a:bodyPr/>
        <a:lstStyle/>
        <a:p>
          <a:endParaRPr lang="en-US"/>
        </a:p>
      </dgm:t>
    </dgm:pt>
    <dgm:pt modelId="{4B26C48F-97AE-4BE8-BFA7-F0A21ADCDE84}">
      <dgm:prSet/>
      <dgm:spPr/>
      <dgm:t>
        <a:bodyPr/>
        <a:lstStyle/>
        <a:p>
          <a:pPr>
            <a:defRPr cap="all"/>
          </a:pPr>
          <a:r>
            <a:rPr lang="en-GB"/>
            <a:t>Based on the 2017 paper "Attention is All You Need" (Citation:~150,000 as of 2025), which introduced the Transformer architecture using self-attention to capture relationships between words.</a:t>
          </a:r>
          <a:endParaRPr lang="en-US"/>
        </a:p>
      </dgm:t>
    </dgm:pt>
    <dgm:pt modelId="{3E03B417-59F8-4875-A09D-512FA7F8A04C}" type="parTrans" cxnId="{A5CB2304-E6EF-4331-BD71-79461C38EB27}">
      <dgm:prSet/>
      <dgm:spPr/>
      <dgm:t>
        <a:bodyPr/>
        <a:lstStyle/>
        <a:p>
          <a:endParaRPr lang="en-US"/>
        </a:p>
      </dgm:t>
    </dgm:pt>
    <dgm:pt modelId="{0A85AD92-815D-4BBD-A946-A1D7CE31E1F9}" type="sibTrans" cxnId="{A5CB2304-E6EF-4331-BD71-79461C38EB27}">
      <dgm:prSet/>
      <dgm:spPr/>
      <dgm:t>
        <a:bodyPr/>
        <a:lstStyle/>
        <a:p>
          <a:endParaRPr lang="en-US"/>
        </a:p>
      </dgm:t>
    </dgm:pt>
    <dgm:pt modelId="{08AC372E-E776-44F9-B12A-815B34D1CE3B}" type="pres">
      <dgm:prSet presAssocID="{C2758093-23D4-4859-8521-044E712AFF3B}" presName="root" presStyleCnt="0">
        <dgm:presLayoutVars>
          <dgm:dir/>
          <dgm:resizeHandles val="exact"/>
        </dgm:presLayoutVars>
      </dgm:prSet>
      <dgm:spPr/>
      <dgm:t>
        <a:bodyPr/>
        <a:lstStyle/>
        <a:p>
          <a:endParaRPr lang="en-US"/>
        </a:p>
      </dgm:t>
    </dgm:pt>
    <dgm:pt modelId="{FFFF961F-7DC0-4097-B8A7-F603C1CAFED9}" type="pres">
      <dgm:prSet presAssocID="{986166A9-E9A2-4858-BE88-515FAF8296A7}" presName="compNode" presStyleCnt="0"/>
      <dgm:spPr/>
    </dgm:pt>
    <dgm:pt modelId="{C0E2FF9D-0AF0-41DE-A915-53DC11E13029}" type="pres">
      <dgm:prSet presAssocID="{986166A9-E9A2-4858-BE88-515FAF8296A7}" presName="iconBgRect" presStyleLbl="bgShp" presStyleIdx="0" presStyleCnt="2"/>
      <dgm:spPr/>
    </dgm:pt>
    <dgm:pt modelId="{98594484-B959-466E-BC9D-730D7CC976DB}" type="pres">
      <dgm:prSet presAssocID="{986166A9-E9A2-4858-BE88-515FAF8296A7}"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id="0" name="" descr="Head with Gears"/>
        </a:ext>
      </dgm:extLst>
    </dgm:pt>
    <dgm:pt modelId="{959ACE27-C4E5-4F7B-AB9F-E68F6A223064}" type="pres">
      <dgm:prSet presAssocID="{986166A9-E9A2-4858-BE88-515FAF8296A7}" presName="spaceRect" presStyleCnt="0"/>
      <dgm:spPr/>
    </dgm:pt>
    <dgm:pt modelId="{761B180C-BECC-47B5-AFC4-89EDA57EFED7}" type="pres">
      <dgm:prSet presAssocID="{986166A9-E9A2-4858-BE88-515FAF8296A7}" presName="textRect" presStyleLbl="revTx" presStyleIdx="0" presStyleCnt="2">
        <dgm:presLayoutVars>
          <dgm:chMax val="1"/>
          <dgm:chPref val="1"/>
        </dgm:presLayoutVars>
      </dgm:prSet>
      <dgm:spPr/>
      <dgm:t>
        <a:bodyPr/>
        <a:lstStyle/>
        <a:p>
          <a:endParaRPr lang="en-US"/>
        </a:p>
      </dgm:t>
    </dgm:pt>
    <dgm:pt modelId="{044A4999-A5EC-4249-A559-9F5380F4B85E}" type="pres">
      <dgm:prSet presAssocID="{BE0D055F-4519-4392-AAF1-F064BE118E3A}" presName="sibTrans" presStyleCnt="0"/>
      <dgm:spPr/>
    </dgm:pt>
    <dgm:pt modelId="{C48B07FB-B411-443D-A0CB-5AF720C3A03F}" type="pres">
      <dgm:prSet presAssocID="{4B26C48F-97AE-4BE8-BFA7-F0A21ADCDE84}" presName="compNode" presStyleCnt="0"/>
      <dgm:spPr/>
    </dgm:pt>
    <dgm:pt modelId="{F4409529-DD58-4D88-8922-D0CFF5E12ACB}" type="pres">
      <dgm:prSet presAssocID="{4B26C48F-97AE-4BE8-BFA7-F0A21ADCDE84}" presName="iconBgRect" presStyleLbl="bgShp" presStyleIdx="1" presStyleCnt="2"/>
      <dgm:spPr/>
    </dgm:pt>
    <dgm:pt modelId="{7CDC3CAD-8FFC-4535-B846-91E179B7AEB2}" type="pres">
      <dgm:prSet presAssocID="{4B26C48F-97AE-4BE8-BFA7-F0A21ADCDE84}"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id="0" name="" descr="Newspaper"/>
        </a:ext>
      </dgm:extLst>
    </dgm:pt>
    <dgm:pt modelId="{A8F493DF-7B4C-45E4-B0A1-0EF792128EAB}" type="pres">
      <dgm:prSet presAssocID="{4B26C48F-97AE-4BE8-BFA7-F0A21ADCDE84}" presName="spaceRect" presStyleCnt="0"/>
      <dgm:spPr/>
    </dgm:pt>
    <dgm:pt modelId="{0B3F21AF-2768-4C71-8D12-2C17026EEDB3}" type="pres">
      <dgm:prSet presAssocID="{4B26C48F-97AE-4BE8-BFA7-F0A21ADCDE84}" presName="textRect" presStyleLbl="revTx" presStyleIdx="1" presStyleCnt="2">
        <dgm:presLayoutVars>
          <dgm:chMax val="1"/>
          <dgm:chPref val="1"/>
        </dgm:presLayoutVars>
      </dgm:prSet>
      <dgm:spPr/>
      <dgm:t>
        <a:bodyPr/>
        <a:lstStyle/>
        <a:p>
          <a:endParaRPr lang="en-US"/>
        </a:p>
      </dgm:t>
    </dgm:pt>
  </dgm:ptLst>
  <dgm:cxnLst>
    <dgm:cxn modelId="{23B5A251-EAD3-4128-A709-566CF23297B4}" type="presOf" srcId="{986166A9-E9A2-4858-BE88-515FAF8296A7}" destId="{761B180C-BECC-47B5-AFC4-89EDA57EFED7}" srcOrd="0" destOrd="0" presId="urn:microsoft.com/office/officeart/2018/5/layout/IconCircleLabelList"/>
    <dgm:cxn modelId="{72428137-05AA-4E43-9667-3CAED8116329}" srcId="{C2758093-23D4-4859-8521-044E712AFF3B}" destId="{986166A9-E9A2-4858-BE88-515FAF8296A7}" srcOrd="0" destOrd="0" parTransId="{A25C2FE2-558F-48D2-8024-D742512DE2BC}" sibTransId="{BE0D055F-4519-4392-AAF1-F064BE118E3A}"/>
    <dgm:cxn modelId="{D5ADDC96-1D72-43C0-A308-F9E361629B95}" type="presOf" srcId="{C2758093-23D4-4859-8521-044E712AFF3B}" destId="{08AC372E-E776-44F9-B12A-815B34D1CE3B}" srcOrd="0" destOrd="0" presId="urn:microsoft.com/office/officeart/2018/5/layout/IconCircleLabelList"/>
    <dgm:cxn modelId="{9C418912-19D3-4E59-8868-6ED137EC15F5}" type="presOf" srcId="{4B26C48F-97AE-4BE8-BFA7-F0A21ADCDE84}" destId="{0B3F21AF-2768-4C71-8D12-2C17026EEDB3}" srcOrd="0" destOrd="0" presId="urn:microsoft.com/office/officeart/2018/5/layout/IconCircleLabelList"/>
    <dgm:cxn modelId="{A5CB2304-E6EF-4331-BD71-79461C38EB27}" srcId="{C2758093-23D4-4859-8521-044E712AFF3B}" destId="{4B26C48F-97AE-4BE8-BFA7-F0A21ADCDE84}" srcOrd="1" destOrd="0" parTransId="{3E03B417-59F8-4875-A09D-512FA7F8A04C}" sibTransId="{0A85AD92-815D-4BBD-A946-A1D7CE31E1F9}"/>
    <dgm:cxn modelId="{40C16EB0-0A12-4378-A56B-3060A645A18E}" type="presParOf" srcId="{08AC372E-E776-44F9-B12A-815B34D1CE3B}" destId="{FFFF961F-7DC0-4097-B8A7-F603C1CAFED9}" srcOrd="0" destOrd="0" presId="urn:microsoft.com/office/officeart/2018/5/layout/IconCircleLabelList"/>
    <dgm:cxn modelId="{9242BAA8-397C-4E30-8DAE-BA77EAADB638}" type="presParOf" srcId="{FFFF961F-7DC0-4097-B8A7-F603C1CAFED9}" destId="{C0E2FF9D-0AF0-41DE-A915-53DC11E13029}" srcOrd="0" destOrd="0" presId="urn:microsoft.com/office/officeart/2018/5/layout/IconCircleLabelList"/>
    <dgm:cxn modelId="{8D44A3EE-C485-4171-A1C2-1F3C126402CD}" type="presParOf" srcId="{FFFF961F-7DC0-4097-B8A7-F603C1CAFED9}" destId="{98594484-B959-466E-BC9D-730D7CC976DB}" srcOrd="1" destOrd="0" presId="urn:microsoft.com/office/officeart/2018/5/layout/IconCircleLabelList"/>
    <dgm:cxn modelId="{1FBFBE02-A897-43AF-B843-4E8957744641}" type="presParOf" srcId="{FFFF961F-7DC0-4097-B8A7-F603C1CAFED9}" destId="{959ACE27-C4E5-4F7B-AB9F-E68F6A223064}" srcOrd="2" destOrd="0" presId="urn:microsoft.com/office/officeart/2018/5/layout/IconCircleLabelList"/>
    <dgm:cxn modelId="{ED880AC1-E766-48C0-B699-C8463F5EFBFB}" type="presParOf" srcId="{FFFF961F-7DC0-4097-B8A7-F603C1CAFED9}" destId="{761B180C-BECC-47B5-AFC4-89EDA57EFED7}" srcOrd="3" destOrd="0" presId="urn:microsoft.com/office/officeart/2018/5/layout/IconCircleLabelList"/>
    <dgm:cxn modelId="{B43AA8D5-CCDD-48BB-9AC8-F60EE521BB65}" type="presParOf" srcId="{08AC372E-E776-44F9-B12A-815B34D1CE3B}" destId="{044A4999-A5EC-4249-A559-9F5380F4B85E}" srcOrd="1" destOrd="0" presId="urn:microsoft.com/office/officeart/2018/5/layout/IconCircleLabelList"/>
    <dgm:cxn modelId="{BE6F6F50-2E36-426D-BEB3-ED5502BE375C}" type="presParOf" srcId="{08AC372E-E776-44F9-B12A-815B34D1CE3B}" destId="{C48B07FB-B411-443D-A0CB-5AF720C3A03F}" srcOrd="2" destOrd="0" presId="urn:microsoft.com/office/officeart/2018/5/layout/IconCircleLabelList"/>
    <dgm:cxn modelId="{D97317E0-A892-41C6-BA25-66A786265DCB}" type="presParOf" srcId="{C48B07FB-B411-443D-A0CB-5AF720C3A03F}" destId="{F4409529-DD58-4D88-8922-D0CFF5E12ACB}" srcOrd="0" destOrd="0" presId="urn:microsoft.com/office/officeart/2018/5/layout/IconCircleLabelList"/>
    <dgm:cxn modelId="{CD6AE6E8-874F-46A2-8A94-A2BD18844DE5}" type="presParOf" srcId="{C48B07FB-B411-443D-A0CB-5AF720C3A03F}" destId="{7CDC3CAD-8FFC-4535-B846-91E179B7AEB2}" srcOrd="1" destOrd="0" presId="urn:microsoft.com/office/officeart/2018/5/layout/IconCircleLabelList"/>
    <dgm:cxn modelId="{0B462BD2-59FC-4403-A0FA-973361CD35ED}" type="presParOf" srcId="{C48B07FB-B411-443D-A0CB-5AF720C3A03F}" destId="{A8F493DF-7B4C-45E4-B0A1-0EF792128EAB}" srcOrd="2" destOrd="0" presId="urn:microsoft.com/office/officeart/2018/5/layout/IconCircleLabelList"/>
    <dgm:cxn modelId="{06C3DBEB-4DF8-4503-863E-538B5355C7DC}" type="presParOf" srcId="{C48B07FB-B411-443D-A0CB-5AF720C3A03F}" destId="{0B3F21AF-2768-4C71-8D12-2C17026EEDB3}"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C390748-38F1-44B4-B26E-1B168124D5B2}"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5E9B38F3-BBFB-4A85-B12A-08D3DF7E2DD6}">
      <dgm:prSet/>
      <dgm:spPr/>
      <dgm:t>
        <a:bodyPr/>
        <a:lstStyle/>
        <a:p>
          <a:r>
            <a:rPr lang="en-GB" dirty="0">
              <a:solidFill>
                <a:schemeClr val="bg1"/>
              </a:solidFill>
            </a:rPr>
            <a:t>Next-token prediction (autoregressive, e.g. GPT family): model learns to predict the next token; excels at fluent generation and in-context learning. OpenAI CDN </a:t>
          </a:r>
          <a:endParaRPr lang="en-US" dirty="0">
            <a:solidFill>
              <a:schemeClr val="bg1"/>
            </a:solidFill>
          </a:endParaRPr>
        </a:p>
      </dgm:t>
    </dgm:pt>
    <dgm:pt modelId="{BA425736-5541-4984-A1DE-550ABF1D3B88}" type="parTrans" cxnId="{CF980E89-2322-4D5F-9682-06EA16EAFB4C}">
      <dgm:prSet/>
      <dgm:spPr/>
      <dgm:t>
        <a:bodyPr/>
        <a:lstStyle/>
        <a:p>
          <a:endParaRPr lang="en-US"/>
        </a:p>
      </dgm:t>
    </dgm:pt>
    <dgm:pt modelId="{E5DA07CB-4D8A-46A1-9027-28AFE6520C66}" type="sibTrans" cxnId="{CF980E89-2322-4D5F-9682-06EA16EAFB4C}">
      <dgm:prSet/>
      <dgm:spPr/>
      <dgm:t>
        <a:bodyPr/>
        <a:lstStyle/>
        <a:p>
          <a:endParaRPr lang="en-US"/>
        </a:p>
      </dgm:t>
    </dgm:pt>
    <dgm:pt modelId="{A99C12FC-7DE8-477B-B37F-3124D4352755}">
      <dgm:prSet/>
      <dgm:spPr/>
      <dgm:t>
        <a:bodyPr/>
        <a:lstStyle/>
        <a:p>
          <a:r>
            <a:rPr lang="en-GB" dirty="0">
              <a:solidFill>
                <a:schemeClr val="bg1"/>
              </a:solidFill>
            </a:rPr>
            <a:t>Masked-token prediction (BERT family): model infers masked tokens from both left &amp; right context; excels at understanding/classification</a:t>
          </a:r>
          <a:endParaRPr lang="en-US" dirty="0">
            <a:solidFill>
              <a:schemeClr val="bg1"/>
            </a:solidFill>
          </a:endParaRPr>
        </a:p>
      </dgm:t>
    </dgm:pt>
    <dgm:pt modelId="{7EDC35D6-DBD4-4FB2-AC16-8ECF8BBCD51B}" type="parTrans" cxnId="{F8B059F6-6810-44EE-AD69-483161D75572}">
      <dgm:prSet/>
      <dgm:spPr/>
      <dgm:t>
        <a:bodyPr/>
        <a:lstStyle/>
        <a:p>
          <a:endParaRPr lang="en-US"/>
        </a:p>
      </dgm:t>
    </dgm:pt>
    <dgm:pt modelId="{DCE2D1D1-8249-4C2D-9923-C6F3790F1535}" type="sibTrans" cxnId="{F8B059F6-6810-44EE-AD69-483161D75572}">
      <dgm:prSet/>
      <dgm:spPr/>
      <dgm:t>
        <a:bodyPr/>
        <a:lstStyle/>
        <a:p>
          <a:endParaRPr lang="en-US"/>
        </a:p>
      </dgm:t>
    </dgm:pt>
    <dgm:pt modelId="{87BE9DC3-6B4F-4F16-8DFE-84052EA447D0}" type="pres">
      <dgm:prSet presAssocID="{0C390748-38F1-44B4-B26E-1B168124D5B2}" presName="root" presStyleCnt="0">
        <dgm:presLayoutVars>
          <dgm:dir/>
          <dgm:resizeHandles val="exact"/>
        </dgm:presLayoutVars>
      </dgm:prSet>
      <dgm:spPr/>
      <dgm:t>
        <a:bodyPr/>
        <a:lstStyle/>
        <a:p>
          <a:endParaRPr lang="en-US"/>
        </a:p>
      </dgm:t>
    </dgm:pt>
    <dgm:pt modelId="{C60BEAB0-DC4C-4AE8-ABAD-146AB72CFC95}" type="pres">
      <dgm:prSet presAssocID="{5E9B38F3-BBFB-4A85-B12A-08D3DF7E2DD6}" presName="compNode" presStyleCnt="0"/>
      <dgm:spPr/>
    </dgm:pt>
    <dgm:pt modelId="{58DA6D82-0E87-4214-A1BD-15613EE18BA7}" type="pres">
      <dgm:prSet presAssocID="{5E9B38F3-BBFB-4A85-B12A-08D3DF7E2DD6}" presName="bgRect" presStyleLbl="bgShp" presStyleIdx="0" presStyleCnt="2"/>
      <dgm:spPr/>
    </dgm:pt>
    <dgm:pt modelId="{C1DE4FD0-344B-41A1-903E-27E63168482B}" type="pres">
      <dgm:prSet presAssocID="{5E9B38F3-BBFB-4A85-B12A-08D3DF7E2DD6}"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id="0" name="" descr="Wallet"/>
        </a:ext>
      </dgm:extLst>
    </dgm:pt>
    <dgm:pt modelId="{EA33ED56-BEF8-411E-ACC2-E5C1E7D15B30}" type="pres">
      <dgm:prSet presAssocID="{5E9B38F3-BBFB-4A85-B12A-08D3DF7E2DD6}" presName="spaceRect" presStyleCnt="0"/>
      <dgm:spPr/>
    </dgm:pt>
    <dgm:pt modelId="{F2E81D85-2B52-486C-A903-6C4C62409BF6}" type="pres">
      <dgm:prSet presAssocID="{5E9B38F3-BBFB-4A85-B12A-08D3DF7E2DD6}" presName="parTx" presStyleLbl="revTx" presStyleIdx="0" presStyleCnt="2">
        <dgm:presLayoutVars>
          <dgm:chMax val="0"/>
          <dgm:chPref val="0"/>
        </dgm:presLayoutVars>
      </dgm:prSet>
      <dgm:spPr/>
      <dgm:t>
        <a:bodyPr/>
        <a:lstStyle/>
        <a:p>
          <a:endParaRPr lang="en-US"/>
        </a:p>
      </dgm:t>
    </dgm:pt>
    <dgm:pt modelId="{EEF15052-AE61-492A-BD73-4BAE338AF893}" type="pres">
      <dgm:prSet presAssocID="{E5DA07CB-4D8A-46A1-9027-28AFE6520C66}" presName="sibTrans" presStyleCnt="0"/>
      <dgm:spPr/>
    </dgm:pt>
    <dgm:pt modelId="{0B745520-0734-4C11-83EE-0FC77A3B0207}" type="pres">
      <dgm:prSet presAssocID="{A99C12FC-7DE8-477B-B37F-3124D4352755}" presName="compNode" presStyleCnt="0"/>
      <dgm:spPr/>
    </dgm:pt>
    <dgm:pt modelId="{E0F1901B-A24C-49A2-8D6C-3764B76777B1}" type="pres">
      <dgm:prSet presAssocID="{A99C12FC-7DE8-477B-B37F-3124D4352755}" presName="bgRect" presStyleLbl="bgShp" presStyleIdx="1" presStyleCnt="2"/>
      <dgm:spPr/>
    </dgm:pt>
    <dgm:pt modelId="{6EDE69A0-46A6-4284-9194-9FBD93F8F310}" type="pres">
      <dgm:prSet presAssocID="{A99C12FC-7DE8-477B-B37F-3124D4352755}"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id="0" name="" descr="Party Mask"/>
        </a:ext>
      </dgm:extLst>
    </dgm:pt>
    <dgm:pt modelId="{58D68FA4-40FB-4987-9DBF-9DF33560BDCD}" type="pres">
      <dgm:prSet presAssocID="{A99C12FC-7DE8-477B-B37F-3124D4352755}" presName="spaceRect" presStyleCnt="0"/>
      <dgm:spPr/>
    </dgm:pt>
    <dgm:pt modelId="{E3898F66-7178-497E-8A60-335DA4991648}" type="pres">
      <dgm:prSet presAssocID="{A99C12FC-7DE8-477B-B37F-3124D4352755}" presName="parTx" presStyleLbl="revTx" presStyleIdx="1" presStyleCnt="2">
        <dgm:presLayoutVars>
          <dgm:chMax val="0"/>
          <dgm:chPref val="0"/>
        </dgm:presLayoutVars>
      </dgm:prSet>
      <dgm:spPr/>
      <dgm:t>
        <a:bodyPr/>
        <a:lstStyle/>
        <a:p>
          <a:endParaRPr lang="en-US"/>
        </a:p>
      </dgm:t>
    </dgm:pt>
  </dgm:ptLst>
  <dgm:cxnLst>
    <dgm:cxn modelId="{CF980E89-2322-4D5F-9682-06EA16EAFB4C}" srcId="{0C390748-38F1-44B4-B26E-1B168124D5B2}" destId="{5E9B38F3-BBFB-4A85-B12A-08D3DF7E2DD6}" srcOrd="0" destOrd="0" parTransId="{BA425736-5541-4984-A1DE-550ABF1D3B88}" sibTransId="{E5DA07CB-4D8A-46A1-9027-28AFE6520C66}"/>
    <dgm:cxn modelId="{7D6A0119-852C-40EF-BC6A-E3B3E425D0EE}" type="presOf" srcId="{0C390748-38F1-44B4-B26E-1B168124D5B2}" destId="{87BE9DC3-6B4F-4F16-8DFE-84052EA447D0}" srcOrd="0" destOrd="0" presId="urn:microsoft.com/office/officeart/2018/2/layout/IconVerticalSolidList"/>
    <dgm:cxn modelId="{CE09A1A9-4C3B-4175-9838-2C70C6AB8AFF}" type="presOf" srcId="{A99C12FC-7DE8-477B-B37F-3124D4352755}" destId="{E3898F66-7178-497E-8A60-335DA4991648}" srcOrd="0" destOrd="0" presId="urn:microsoft.com/office/officeart/2018/2/layout/IconVerticalSolidList"/>
    <dgm:cxn modelId="{F8B059F6-6810-44EE-AD69-483161D75572}" srcId="{0C390748-38F1-44B4-B26E-1B168124D5B2}" destId="{A99C12FC-7DE8-477B-B37F-3124D4352755}" srcOrd="1" destOrd="0" parTransId="{7EDC35D6-DBD4-4FB2-AC16-8ECF8BBCD51B}" sibTransId="{DCE2D1D1-8249-4C2D-9923-C6F3790F1535}"/>
    <dgm:cxn modelId="{2930019F-DDF0-4C46-A782-55232D817F00}" type="presOf" srcId="{5E9B38F3-BBFB-4A85-B12A-08D3DF7E2DD6}" destId="{F2E81D85-2B52-486C-A903-6C4C62409BF6}" srcOrd="0" destOrd="0" presId="urn:microsoft.com/office/officeart/2018/2/layout/IconVerticalSolidList"/>
    <dgm:cxn modelId="{28E1A048-AB24-4BDF-92C7-DECD367220F0}" type="presParOf" srcId="{87BE9DC3-6B4F-4F16-8DFE-84052EA447D0}" destId="{C60BEAB0-DC4C-4AE8-ABAD-146AB72CFC95}" srcOrd="0" destOrd="0" presId="urn:microsoft.com/office/officeart/2018/2/layout/IconVerticalSolidList"/>
    <dgm:cxn modelId="{87B89EA6-AA1B-4519-951B-137186E3DEE7}" type="presParOf" srcId="{C60BEAB0-DC4C-4AE8-ABAD-146AB72CFC95}" destId="{58DA6D82-0E87-4214-A1BD-15613EE18BA7}" srcOrd="0" destOrd="0" presId="urn:microsoft.com/office/officeart/2018/2/layout/IconVerticalSolidList"/>
    <dgm:cxn modelId="{41B38B4C-7825-40AE-B4ED-B28C8403F322}" type="presParOf" srcId="{C60BEAB0-DC4C-4AE8-ABAD-146AB72CFC95}" destId="{C1DE4FD0-344B-41A1-903E-27E63168482B}" srcOrd="1" destOrd="0" presId="urn:microsoft.com/office/officeart/2018/2/layout/IconVerticalSolidList"/>
    <dgm:cxn modelId="{70144C48-C726-4781-A608-94412B247B27}" type="presParOf" srcId="{C60BEAB0-DC4C-4AE8-ABAD-146AB72CFC95}" destId="{EA33ED56-BEF8-411E-ACC2-E5C1E7D15B30}" srcOrd="2" destOrd="0" presId="urn:microsoft.com/office/officeart/2018/2/layout/IconVerticalSolidList"/>
    <dgm:cxn modelId="{A0407D7F-1AB7-4C88-9ED1-0DBC9B6277B5}" type="presParOf" srcId="{C60BEAB0-DC4C-4AE8-ABAD-146AB72CFC95}" destId="{F2E81D85-2B52-486C-A903-6C4C62409BF6}" srcOrd="3" destOrd="0" presId="urn:microsoft.com/office/officeart/2018/2/layout/IconVerticalSolidList"/>
    <dgm:cxn modelId="{ECB61BFC-56F5-4132-89E7-8D519ED6913F}" type="presParOf" srcId="{87BE9DC3-6B4F-4F16-8DFE-84052EA447D0}" destId="{EEF15052-AE61-492A-BD73-4BAE338AF893}" srcOrd="1" destOrd="0" presId="urn:microsoft.com/office/officeart/2018/2/layout/IconVerticalSolidList"/>
    <dgm:cxn modelId="{875C1D32-75B7-4953-950D-9394CB610596}" type="presParOf" srcId="{87BE9DC3-6B4F-4F16-8DFE-84052EA447D0}" destId="{0B745520-0734-4C11-83EE-0FC77A3B0207}" srcOrd="2" destOrd="0" presId="urn:microsoft.com/office/officeart/2018/2/layout/IconVerticalSolidList"/>
    <dgm:cxn modelId="{9654778F-A96E-4B82-A03E-558CB2994E05}" type="presParOf" srcId="{0B745520-0734-4C11-83EE-0FC77A3B0207}" destId="{E0F1901B-A24C-49A2-8D6C-3764B76777B1}" srcOrd="0" destOrd="0" presId="urn:microsoft.com/office/officeart/2018/2/layout/IconVerticalSolidList"/>
    <dgm:cxn modelId="{563D4AAC-CB82-4FE6-B951-9E0CD561E24B}" type="presParOf" srcId="{0B745520-0734-4C11-83EE-0FC77A3B0207}" destId="{6EDE69A0-46A6-4284-9194-9FBD93F8F310}" srcOrd="1" destOrd="0" presId="urn:microsoft.com/office/officeart/2018/2/layout/IconVerticalSolidList"/>
    <dgm:cxn modelId="{0EB3C754-FD3F-45E5-B608-1F926197DBB2}" type="presParOf" srcId="{0B745520-0734-4C11-83EE-0FC77A3B0207}" destId="{58D68FA4-40FB-4987-9DBF-9DF33560BDCD}" srcOrd="2" destOrd="0" presId="urn:microsoft.com/office/officeart/2018/2/layout/IconVerticalSolidList"/>
    <dgm:cxn modelId="{4F2B52F6-519D-4CF0-A0FC-9BA347FA6AC3}" type="presParOf" srcId="{0B745520-0734-4C11-83EE-0FC77A3B0207}" destId="{E3898F66-7178-497E-8A60-335DA499164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0ED88D2-29B9-4298-A292-C45D2A091B31}" type="doc">
      <dgm:prSet loTypeId="urn:microsoft.com/office/officeart/2018/5/layout/IconLeafLabelList" loCatId="icon" qsTypeId="urn:microsoft.com/office/officeart/2005/8/quickstyle/simple1" qsCatId="simple" csTypeId="urn:microsoft.com/office/officeart/2005/8/colors/accent3_2" csCatId="accent3" phldr="1"/>
      <dgm:spPr/>
      <dgm:t>
        <a:bodyPr/>
        <a:lstStyle/>
        <a:p>
          <a:endParaRPr lang="en-US"/>
        </a:p>
      </dgm:t>
    </dgm:pt>
    <dgm:pt modelId="{3137925B-3D94-4A6B-81FE-3582EBD3AD0F}">
      <dgm:prSet/>
      <dgm:spPr/>
      <dgm:t>
        <a:bodyPr/>
        <a:lstStyle/>
        <a:p>
          <a:pPr>
            <a:defRPr cap="all"/>
          </a:pPr>
          <a:r>
            <a:rPr lang="en-GB"/>
            <a:t>By objective: autoregressive (e.g., GPT), masked-LM (e.g., BERT) OpenAICDN+1</a:t>
          </a:r>
          <a:endParaRPr lang="en-US"/>
        </a:p>
      </dgm:t>
    </dgm:pt>
    <dgm:pt modelId="{BADF8112-5635-4B94-8F67-95BAA2926481}" type="parTrans" cxnId="{8548A806-F9A7-403C-AF55-C26CE9A672A0}">
      <dgm:prSet/>
      <dgm:spPr/>
      <dgm:t>
        <a:bodyPr/>
        <a:lstStyle/>
        <a:p>
          <a:endParaRPr lang="en-US"/>
        </a:p>
      </dgm:t>
    </dgm:pt>
    <dgm:pt modelId="{820C2556-C489-44BB-A06F-AE6651ADC198}" type="sibTrans" cxnId="{8548A806-F9A7-403C-AF55-C26CE9A672A0}">
      <dgm:prSet/>
      <dgm:spPr/>
      <dgm:t>
        <a:bodyPr/>
        <a:lstStyle/>
        <a:p>
          <a:endParaRPr lang="en-US"/>
        </a:p>
      </dgm:t>
    </dgm:pt>
    <dgm:pt modelId="{D2213E64-0CA2-48C6-A034-B4E07340B7E7}">
      <dgm:prSet/>
      <dgm:spPr/>
      <dgm:t>
        <a:bodyPr/>
        <a:lstStyle/>
        <a:p>
          <a:pPr>
            <a:defRPr cap="all"/>
          </a:pPr>
          <a:r>
            <a:rPr lang="en-GB"/>
            <a:t>By scale: small (≤~15B), medium (~15–100B), large (100B+)</a:t>
          </a:r>
          <a:endParaRPr lang="en-US"/>
        </a:p>
      </dgm:t>
    </dgm:pt>
    <dgm:pt modelId="{280E2554-A7DF-40E8-B7F7-01090CFAB359}" type="parTrans" cxnId="{A20046DD-9022-4271-9876-6C51C3E7797B}">
      <dgm:prSet/>
      <dgm:spPr/>
      <dgm:t>
        <a:bodyPr/>
        <a:lstStyle/>
        <a:p>
          <a:endParaRPr lang="en-US"/>
        </a:p>
      </dgm:t>
    </dgm:pt>
    <dgm:pt modelId="{FD91818C-9955-4A5A-BCA0-2B1EB5E2FC4A}" type="sibTrans" cxnId="{A20046DD-9022-4271-9876-6C51C3E7797B}">
      <dgm:prSet/>
      <dgm:spPr/>
      <dgm:t>
        <a:bodyPr/>
        <a:lstStyle/>
        <a:p>
          <a:endParaRPr lang="en-US"/>
        </a:p>
      </dgm:t>
    </dgm:pt>
    <dgm:pt modelId="{134C4E4D-8D3D-428D-9CB1-B7554ECE821C}">
      <dgm:prSet/>
      <dgm:spPr/>
      <dgm:t>
        <a:bodyPr/>
        <a:lstStyle/>
        <a:p>
          <a:pPr>
            <a:defRPr cap="all"/>
          </a:pPr>
          <a:r>
            <a:rPr lang="en-GB"/>
            <a:t>By routing: dense vs. Mixture-of-Experts (MoE) (only some experts active per-token) Hugging Face</a:t>
          </a:r>
          <a:endParaRPr lang="en-US"/>
        </a:p>
      </dgm:t>
    </dgm:pt>
    <dgm:pt modelId="{66090202-C2B2-4AE5-9425-73B196038B6A}" type="parTrans" cxnId="{3C042A2A-4C1F-4645-AF1B-A8E8FE89D011}">
      <dgm:prSet/>
      <dgm:spPr/>
      <dgm:t>
        <a:bodyPr/>
        <a:lstStyle/>
        <a:p>
          <a:endParaRPr lang="en-US"/>
        </a:p>
      </dgm:t>
    </dgm:pt>
    <dgm:pt modelId="{6D20728C-747C-4FCB-ABB6-DE2A0CA93C3D}" type="sibTrans" cxnId="{3C042A2A-4C1F-4645-AF1B-A8E8FE89D011}">
      <dgm:prSet/>
      <dgm:spPr/>
      <dgm:t>
        <a:bodyPr/>
        <a:lstStyle/>
        <a:p>
          <a:endParaRPr lang="en-US"/>
        </a:p>
      </dgm:t>
    </dgm:pt>
    <dgm:pt modelId="{67F51353-94B3-4CA0-AF7F-1488AA13652D}">
      <dgm:prSet/>
      <dgm:spPr/>
      <dgm:t>
        <a:bodyPr/>
        <a:lstStyle/>
        <a:p>
          <a:pPr>
            <a:defRPr cap="all"/>
          </a:pPr>
          <a:r>
            <a:rPr lang="en-GB"/>
            <a:t>By modality: text-only vs. multimodal (text + vision + audio)</a:t>
          </a:r>
          <a:endParaRPr lang="en-US"/>
        </a:p>
      </dgm:t>
    </dgm:pt>
    <dgm:pt modelId="{E0D1303D-A0BC-4B11-B9A2-ECAC574682B6}" type="parTrans" cxnId="{7008C5D7-F0E7-4C01-939B-64101F91C71F}">
      <dgm:prSet/>
      <dgm:spPr/>
      <dgm:t>
        <a:bodyPr/>
        <a:lstStyle/>
        <a:p>
          <a:endParaRPr lang="en-US"/>
        </a:p>
      </dgm:t>
    </dgm:pt>
    <dgm:pt modelId="{12B7E7E3-E04F-42D3-9509-3BC131A01A06}" type="sibTrans" cxnId="{7008C5D7-F0E7-4C01-939B-64101F91C71F}">
      <dgm:prSet/>
      <dgm:spPr/>
      <dgm:t>
        <a:bodyPr/>
        <a:lstStyle/>
        <a:p>
          <a:endParaRPr lang="en-US"/>
        </a:p>
      </dgm:t>
    </dgm:pt>
    <dgm:pt modelId="{622ADDC0-2CDA-4828-95C3-9FA499719885}">
      <dgm:prSet/>
      <dgm:spPr/>
      <dgm:t>
        <a:bodyPr/>
        <a:lstStyle/>
        <a:p>
          <a:pPr>
            <a:defRPr cap="all"/>
          </a:pPr>
          <a:r>
            <a:rPr lang="en-GB"/>
            <a:t>By openness/deployment: open(weight) vs. closed; cloud vs. on-device</a:t>
          </a:r>
          <a:endParaRPr lang="en-US"/>
        </a:p>
      </dgm:t>
    </dgm:pt>
    <dgm:pt modelId="{9FCEF436-D51D-42E2-969B-F7560E84A952}" type="parTrans" cxnId="{24161DDB-2D3A-4C3D-B0A4-A774E14FFCF3}">
      <dgm:prSet/>
      <dgm:spPr/>
      <dgm:t>
        <a:bodyPr/>
        <a:lstStyle/>
        <a:p>
          <a:endParaRPr lang="en-US"/>
        </a:p>
      </dgm:t>
    </dgm:pt>
    <dgm:pt modelId="{E9A49E99-0395-44D3-B451-C81A2F6A4AC0}" type="sibTrans" cxnId="{24161DDB-2D3A-4C3D-B0A4-A774E14FFCF3}">
      <dgm:prSet/>
      <dgm:spPr/>
      <dgm:t>
        <a:bodyPr/>
        <a:lstStyle/>
        <a:p>
          <a:endParaRPr lang="en-US"/>
        </a:p>
      </dgm:t>
    </dgm:pt>
    <dgm:pt modelId="{475509D2-DFA0-458D-8D13-2D1CF1EBE83A}" type="pres">
      <dgm:prSet presAssocID="{00ED88D2-29B9-4298-A292-C45D2A091B31}" presName="root" presStyleCnt="0">
        <dgm:presLayoutVars>
          <dgm:dir/>
          <dgm:resizeHandles val="exact"/>
        </dgm:presLayoutVars>
      </dgm:prSet>
      <dgm:spPr/>
      <dgm:t>
        <a:bodyPr/>
        <a:lstStyle/>
        <a:p>
          <a:endParaRPr lang="en-US"/>
        </a:p>
      </dgm:t>
    </dgm:pt>
    <dgm:pt modelId="{94A366AF-0F70-4325-AD1D-8444914673B2}" type="pres">
      <dgm:prSet presAssocID="{3137925B-3D94-4A6B-81FE-3582EBD3AD0F}" presName="compNode" presStyleCnt="0"/>
      <dgm:spPr/>
    </dgm:pt>
    <dgm:pt modelId="{8025C561-9248-4F6D-91B7-BA2D9FC33113}" type="pres">
      <dgm:prSet presAssocID="{3137925B-3D94-4A6B-81FE-3582EBD3AD0F}" presName="iconBgRect" presStyleLbl="bgShp" presStyleIdx="0" presStyleCnt="5"/>
      <dgm:spPr>
        <a:prstGeom prst="round2DiagRect">
          <a:avLst>
            <a:gd name="adj1" fmla="val 29727"/>
            <a:gd name="adj2" fmla="val 0"/>
          </a:avLst>
        </a:prstGeom>
      </dgm:spPr>
    </dgm:pt>
    <dgm:pt modelId="{984FA52E-B384-4A0A-98BE-966123AB2898}" type="pres">
      <dgm:prSet presAssocID="{3137925B-3D94-4A6B-81FE-3582EBD3AD0F}" presName="iconRect" presStyleLbl="node1" presStyleIdx="0" presStyleCnt="5"/>
      <dgm:spPr>
        <a:blipFill>
          <a:blip xmlns:r="http://schemas.openxmlformats.org/officeDocument/2006/relationships" r:embed="rId1">
            <a:extLs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id="0" name="" descr="Target with solid fill"/>
        </a:ext>
      </dgm:extLst>
    </dgm:pt>
    <dgm:pt modelId="{CD0E9DFA-B4A2-4647-9233-6F3B63A3AB29}" type="pres">
      <dgm:prSet presAssocID="{3137925B-3D94-4A6B-81FE-3582EBD3AD0F}" presName="spaceRect" presStyleCnt="0"/>
      <dgm:spPr/>
    </dgm:pt>
    <dgm:pt modelId="{B2790834-921D-4B6D-989E-3501534BF533}" type="pres">
      <dgm:prSet presAssocID="{3137925B-3D94-4A6B-81FE-3582EBD3AD0F}" presName="textRect" presStyleLbl="revTx" presStyleIdx="0" presStyleCnt="5">
        <dgm:presLayoutVars>
          <dgm:chMax val="1"/>
          <dgm:chPref val="1"/>
        </dgm:presLayoutVars>
      </dgm:prSet>
      <dgm:spPr/>
      <dgm:t>
        <a:bodyPr/>
        <a:lstStyle/>
        <a:p>
          <a:endParaRPr lang="en-US"/>
        </a:p>
      </dgm:t>
    </dgm:pt>
    <dgm:pt modelId="{206A7B34-B1A0-4480-8B32-AEEB3451DB73}" type="pres">
      <dgm:prSet presAssocID="{820C2556-C489-44BB-A06F-AE6651ADC198}" presName="sibTrans" presStyleCnt="0"/>
      <dgm:spPr/>
    </dgm:pt>
    <dgm:pt modelId="{FBC12368-1D56-472D-914E-074DC8C2E5DD}" type="pres">
      <dgm:prSet presAssocID="{D2213E64-0CA2-48C6-A034-B4E07340B7E7}" presName="compNode" presStyleCnt="0"/>
      <dgm:spPr/>
    </dgm:pt>
    <dgm:pt modelId="{E739DE55-35A1-4D46-83E6-A1A4A0BA9405}" type="pres">
      <dgm:prSet presAssocID="{D2213E64-0CA2-48C6-A034-B4E07340B7E7}" presName="iconBgRect" presStyleLbl="bgShp" presStyleIdx="1" presStyleCnt="5"/>
      <dgm:spPr>
        <a:prstGeom prst="round2DiagRect">
          <a:avLst>
            <a:gd name="adj1" fmla="val 29727"/>
            <a:gd name="adj2" fmla="val 0"/>
          </a:avLst>
        </a:prstGeom>
      </dgm:spPr>
    </dgm:pt>
    <dgm:pt modelId="{6D9793CC-01DE-46C6-92F2-54BEAC2AD669}" type="pres">
      <dgm:prSet presAssocID="{D2213E64-0CA2-48C6-A034-B4E07340B7E7}"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id="0" name="" descr="Kiosk"/>
        </a:ext>
      </dgm:extLst>
    </dgm:pt>
    <dgm:pt modelId="{F839F969-00BF-4B3A-9968-172EBC4A3E18}" type="pres">
      <dgm:prSet presAssocID="{D2213E64-0CA2-48C6-A034-B4E07340B7E7}" presName="spaceRect" presStyleCnt="0"/>
      <dgm:spPr/>
    </dgm:pt>
    <dgm:pt modelId="{259F9C0A-2527-4892-84B7-2DE06FE8391D}" type="pres">
      <dgm:prSet presAssocID="{D2213E64-0CA2-48C6-A034-B4E07340B7E7}" presName="textRect" presStyleLbl="revTx" presStyleIdx="1" presStyleCnt="5">
        <dgm:presLayoutVars>
          <dgm:chMax val="1"/>
          <dgm:chPref val="1"/>
        </dgm:presLayoutVars>
      </dgm:prSet>
      <dgm:spPr/>
      <dgm:t>
        <a:bodyPr/>
        <a:lstStyle/>
        <a:p>
          <a:endParaRPr lang="en-US"/>
        </a:p>
      </dgm:t>
    </dgm:pt>
    <dgm:pt modelId="{92E85795-E189-4EB7-A977-FF19C6007A65}" type="pres">
      <dgm:prSet presAssocID="{FD91818C-9955-4A5A-BCA0-2B1EB5E2FC4A}" presName="sibTrans" presStyleCnt="0"/>
      <dgm:spPr/>
    </dgm:pt>
    <dgm:pt modelId="{873B6707-B724-4920-ACFA-8C89CE784CC4}" type="pres">
      <dgm:prSet presAssocID="{134C4E4D-8D3D-428D-9CB1-B7554ECE821C}" presName="compNode" presStyleCnt="0"/>
      <dgm:spPr/>
    </dgm:pt>
    <dgm:pt modelId="{6BB17D62-E318-4792-BA2E-BFC4A2C5F136}" type="pres">
      <dgm:prSet presAssocID="{134C4E4D-8D3D-428D-9CB1-B7554ECE821C}" presName="iconBgRect" presStyleLbl="bgShp" presStyleIdx="2" presStyleCnt="5"/>
      <dgm:spPr>
        <a:prstGeom prst="round2DiagRect">
          <a:avLst>
            <a:gd name="adj1" fmla="val 29727"/>
            <a:gd name="adj2" fmla="val 0"/>
          </a:avLst>
        </a:prstGeom>
      </dgm:spPr>
    </dgm:pt>
    <dgm:pt modelId="{D8847549-D55B-4B8D-AD55-12BC15DCE1B5}" type="pres">
      <dgm:prSet presAssocID="{134C4E4D-8D3D-428D-9CB1-B7554ECE821C}"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dgm:spPr>
      <dgm:extLst>
        <a:ext uri="{E40237B7-FDA0-4F09-8148-C483321AD2D9}">
          <dgm14:cNvPr xmlns:dgm14="http://schemas.microsoft.com/office/drawing/2010/diagram" id="0" name="" descr="Connections"/>
        </a:ext>
      </dgm:extLst>
    </dgm:pt>
    <dgm:pt modelId="{C56FEFF7-FB06-4528-9B7E-F0ECEE29CA00}" type="pres">
      <dgm:prSet presAssocID="{134C4E4D-8D3D-428D-9CB1-B7554ECE821C}" presName="spaceRect" presStyleCnt="0"/>
      <dgm:spPr/>
    </dgm:pt>
    <dgm:pt modelId="{3AABA7F6-F0B8-4043-BC8D-5323B4F0C40D}" type="pres">
      <dgm:prSet presAssocID="{134C4E4D-8D3D-428D-9CB1-B7554ECE821C}" presName="textRect" presStyleLbl="revTx" presStyleIdx="2" presStyleCnt="5">
        <dgm:presLayoutVars>
          <dgm:chMax val="1"/>
          <dgm:chPref val="1"/>
        </dgm:presLayoutVars>
      </dgm:prSet>
      <dgm:spPr/>
      <dgm:t>
        <a:bodyPr/>
        <a:lstStyle/>
        <a:p>
          <a:endParaRPr lang="en-US"/>
        </a:p>
      </dgm:t>
    </dgm:pt>
    <dgm:pt modelId="{0531ED49-92F0-44B6-961A-58C5ABEC086D}" type="pres">
      <dgm:prSet presAssocID="{6D20728C-747C-4FCB-ABB6-DE2A0CA93C3D}" presName="sibTrans" presStyleCnt="0"/>
      <dgm:spPr/>
    </dgm:pt>
    <dgm:pt modelId="{CA9AE9AF-BA73-4C77-A249-9E7374728002}" type="pres">
      <dgm:prSet presAssocID="{67F51353-94B3-4CA0-AF7F-1488AA13652D}" presName="compNode" presStyleCnt="0"/>
      <dgm:spPr/>
    </dgm:pt>
    <dgm:pt modelId="{6DCED7DB-517B-470A-B294-CDA75588A0BE}" type="pres">
      <dgm:prSet presAssocID="{67F51353-94B3-4CA0-AF7F-1488AA13652D}" presName="iconBgRect" presStyleLbl="bgShp" presStyleIdx="3" presStyleCnt="5"/>
      <dgm:spPr>
        <a:prstGeom prst="round2DiagRect">
          <a:avLst>
            <a:gd name="adj1" fmla="val 29727"/>
            <a:gd name="adj2" fmla="val 0"/>
          </a:avLst>
        </a:prstGeom>
      </dgm:spPr>
    </dgm:pt>
    <dgm:pt modelId="{CC16545E-2AE6-4583-AD8B-9E5E53955D4F}" type="pres">
      <dgm:prSet presAssocID="{67F51353-94B3-4CA0-AF7F-1488AA13652D}"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a:noFill/>
        </a:ln>
      </dgm:spPr>
      <dgm:extLst>
        <a:ext uri="{E40237B7-FDA0-4F09-8148-C483321AD2D9}">
          <dgm14:cNvPr xmlns:dgm14="http://schemas.microsoft.com/office/drawing/2010/diagram" id="0" name="" descr="Megaphone"/>
        </a:ext>
      </dgm:extLst>
    </dgm:pt>
    <dgm:pt modelId="{08873BF3-1AF7-41CB-9B24-93006209FB7B}" type="pres">
      <dgm:prSet presAssocID="{67F51353-94B3-4CA0-AF7F-1488AA13652D}" presName="spaceRect" presStyleCnt="0"/>
      <dgm:spPr/>
    </dgm:pt>
    <dgm:pt modelId="{71E4A3B1-3AFB-4A35-9EE9-98CFEB83EF35}" type="pres">
      <dgm:prSet presAssocID="{67F51353-94B3-4CA0-AF7F-1488AA13652D}" presName="textRect" presStyleLbl="revTx" presStyleIdx="3" presStyleCnt="5">
        <dgm:presLayoutVars>
          <dgm:chMax val="1"/>
          <dgm:chPref val="1"/>
        </dgm:presLayoutVars>
      </dgm:prSet>
      <dgm:spPr/>
      <dgm:t>
        <a:bodyPr/>
        <a:lstStyle/>
        <a:p>
          <a:endParaRPr lang="en-US"/>
        </a:p>
      </dgm:t>
    </dgm:pt>
    <dgm:pt modelId="{1EA62E28-2E2E-4276-AA6F-222A626C347B}" type="pres">
      <dgm:prSet presAssocID="{12B7E7E3-E04F-42D3-9509-3BC131A01A06}" presName="sibTrans" presStyleCnt="0"/>
      <dgm:spPr/>
    </dgm:pt>
    <dgm:pt modelId="{293193EA-649E-47C6-B8DB-CB80E112A7AF}" type="pres">
      <dgm:prSet presAssocID="{622ADDC0-2CDA-4828-95C3-9FA499719885}" presName="compNode" presStyleCnt="0"/>
      <dgm:spPr/>
    </dgm:pt>
    <dgm:pt modelId="{BFC0BB8A-E4F4-4FFF-B302-9FDF86161732}" type="pres">
      <dgm:prSet presAssocID="{622ADDC0-2CDA-4828-95C3-9FA499719885}" presName="iconBgRect" presStyleLbl="bgShp" presStyleIdx="4" presStyleCnt="5"/>
      <dgm:spPr>
        <a:prstGeom prst="round2DiagRect">
          <a:avLst>
            <a:gd name="adj1" fmla="val 29727"/>
            <a:gd name="adj2" fmla="val 0"/>
          </a:avLst>
        </a:prstGeom>
      </dgm:spPr>
    </dgm:pt>
    <dgm:pt modelId="{CA66FA93-18F3-43BA-81AE-32C5B41DF7B2}" type="pres">
      <dgm:prSet presAssocID="{622ADDC0-2CDA-4828-95C3-9FA499719885}"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a:blipFill>
        <a:ln>
          <a:noFill/>
        </a:ln>
      </dgm:spPr>
      <dgm:extLst>
        <a:ext uri="{E40237B7-FDA0-4F09-8148-C483321AD2D9}">
          <dgm14:cNvPr xmlns:dgm14="http://schemas.microsoft.com/office/drawing/2010/diagram" id="0" name="" descr="Cloud"/>
        </a:ext>
      </dgm:extLst>
    </dgm:pt>
    <dgm:pt modelId="{6F19DC17-0EF2-452E-8016-177B0B0B42BD}" type="pres">
      <dgm:prSet presAssocID="{622ADDC0-2CDA-4828-95C3-9FA499719885}" presName="spaceRect" presStyleCnt="0"/>
      <dgm:spPr/>
    </dgm:pt>
    <dgm:pt modelId="{6466A83F-1B1A-4A89-B194-B0FA6EA3416F}" type="pres">
      <dgm:prSet presAssocID="{622ADDC0-2CDA-4828-95C3-9FA499719885}" presName="textRect" presStyleLbl="revTx" presStyleIdx="4" presStyleCnt="5">
        <dgm:presLayoutVars>
          <dgm:chMax val="1"/>
          <dgm:chPref val="1"/>
        </dgm:presLayoutVars>
      </dgm:prSet>
      <dgm:spPr/>
      <dgm:t>
        <a:bodyPr/>
        <a:lstStyle/>
        <a:p>
          <a:endParaRPr lang="en-US"/>
        </a:p>
      </dgm:t>
    </dgm:pt>
  </dgm:ptLst>
  <dgm:cxnLst>
    <dgm:cxn modelId="{24161DDB-2D3A-4C3D-B0A4-A774E14FFCF3}" srcId="{00ED88D2-29B9-4298-A292-C45D2A091B31}" destId="{622ADDC0-2CDA-4828-95C3-9FA499719885}" srcOrd="4" destOrd="0" parTransId="{9FCEF436-D51D-42E2-969B-F7560E84A952}" sibTransId="{E9A49E99-0395-44D3-B451-C81A2F6A4AC0}"/>
    <dgm:cxn modelId="{3C042A2A-4C1F-4645-AF1B-A8E8FE89D011}" srcId="{00ED88D2-29B9-4298-A292-C45D2A091B31}" destId="{134C4E4D-8D3D-428D-9CB1-B7554ECE821C}" srcOrd="2" destOrd="0" parTransId="{66090202-C2B2-4AE5-9425-73B196038B6A}" sibTransId="{6D20728C-747C-4FCB-ABB6-DE2A0CA93C3D}"/>
    <dgm:cxn modelId="{8548A806-F9A7-403C-AF55-C26CE9A672A0}" srcId="{00ED88D2-29B9-4298-A292-C45D2A091B31}" destId="{3137925B-3D94-4A6B-81FE-3582EBD3AD0F}" srcOrd="0" destOrd="0" parTransId="{BADF8112-5635-4B94-8F67-95BAA2926481}" sibTransId="{820C2556-C489-44BB-A06F-AE6651ADC198}"/>
    <dgm:cxn modelId="{632E4924-A327-4180-B6D3-48BFB7BF9909}" type="presOf" srcId="{67F51353-94B3-4CA0-AF7F-1488AA13652D}" destId="{71E4A3B1-3AFB-4A35-9EE9-98CFEB83EF35}" srcOrd="0" destOrd="0" presId="urn:microsoft.com/office/officeart/2018/5/layout/IconLeafLabelList"/>
    <dgm:cxn modelId="{EF5406E4-ABAC-40F6-B674-74E8794324F7}" type="presOf" srcId="{00ED88D2-29B9-4298-A292-C45D2A091B31}" destId="{475509D2-DFA0-458D-8D13-2D1CF1EBE83A}" srcOrd="0" destOrd="0" presId="urn:microsoft.com/office/officeart/2018/5/layout/IconLeafLabelList"/>
    <dgm:cxn modelId="{F8BB70BB-1A0C-4D4E-9A5D-66A225DAC609}" type="presOf" srcId="{622ADDC0-2CDA-4828-95C3-9FA499719885}" destId="{6466A83F-1B1A-4A89-B194-B0FA6EA3416F}" srcOrd="0" destOrd="0" presId="urn:microsoft.com/office/officeart/2018/5/layout/IconLeafLabelList"/>
    <dgm:cxn modelId="{6A17F08A-95C0-4594-8852-A8A82A4C0607}" type="presOf" srcId="{D2213E64-0CA2-48C6-A034-B4E07340B7E7}" destId="{259F9C0A-2527-4892-84B7-2DE06FE8391D}" srcOrd="0" destOrd="0" presId="urn:microsoft.com/office/officeart/2018/5/layout/IconLeafLabelList"/>
    <dgm:cxn modelId="{3E9D7CE5-3E5D-4134-B5AE-1149F139A34D}" type="presOf" srcId="{134C4E4D-8D3D-428D-9CB1-B7554ECE821C}" destId="{3AABA7F6-F0B8-4043-BC8D-5323B4F0C40D}" srcOrd="0" destOrd="0" presId="urn:microsoft.com/office/officeart/2018/5/layout/IconLeafLabelList"/>
    <dgm:cxn modelId="{A20046DD-9022-4271-9876-6C51C3E7797B}" srcId="{00ED88D2-29B9-4298-A292-C45D2A091B31}" destId="{D2213E64-0CA2-48C6-A034-B4E07340B7E7}" srcOrd="1" destOrd="0" parTransId="{280E2554-A7DF-40E8-B7F7-01090CFAB359}" sibTransId="{FD91818C-9955-4A5A-BCA0-2B1EB5E2FC4A}"/>
    <dgm:cxn modelId="{7008C5D7-F0E7-4C01-939B-64101F91C71F}" srcId="{00ED88D2-29B9-4298-A292-C45D2A091B31}" destId="{67F51353-94B3-4CA0-AF7F-1488AA13652D}" srcOrd="3" destOrd="0" parTransId="{E0D1303D-A0BC-4B11-B9A2-ECAC574682B6}" sibTransId="{12B7E7E3-E04F-42D3-9509-3BC131A01A06}"/>
    <dgm:cxn modelId="{501D3B4C-0BB3-4C72-8980-58D5C6895BAE}" type="presOf" srcId="{3137925B-3D94-4A6B-81FE-3582EBD3AD0F}" destId="{B2790834-921D-4B6D-989E-3501534BF533}" srcOrd="0" destOrd="0" presId="urn:microsoft.com/office/officeart/2018/5/layout/IconLeafLabelList"/>
    <dgm:cxn modelId="{8F98BE7A-90FB-4868-8673-4E25A2089B5E}" type="presParOf" srcId="{475509D2-DFA0-458D-8D13-2D1CF1EBE83A}" destId="{94A366AF-0F70-4325-AD1D-8444914673B2}" srcOrd="0" destOrd="0" presId="urn:microsoft.com/office/officeart/2018/5/layout/IconLeafLabelList"/>
    <dgm:cxn modelId="{A4A25EDA-B226-4003-933A-8E9A07EE79F9}" type="presParOf" srcId="{94A366AF-0F70-4325-AD1D-8444914673B2}" destId="{8025C561-9248-4F6D-91B7-BA2D9FC33113}" srcOrd="0" destOrd="0" presId="urn:microsoft.com/office/officeart/2018/5/layout/IconLeafLabelList"/>
    <dgm:cxn modelId="{BDE1E256-8360-4806-84CF-B432BE405505}" type="presParOf" srcId="{94A366AF-0F70-4325-AD1D-8444914673B2}" destId="{984FA52E-B384-4A0A-98BE-966123AB2898}" srcOrd="1" destOrd="0" presId="urn:microsoft.com/office/officeart/2018/5/layout/IconLeafLabelList"/>
    <dgm:cxn modelId="{0AE2A4F4-2018-4D6F-A603-579A70D582EC}" type="presParOf" srcId="{94A366AF-0F70-4325-AD1D-8444914673B2}" destId="{CD0E9DFA-B4A2-4647-9233-6F3B63A3AB29}" srcOrd="2" destOrd="0" presId="urn:microsoft.com/office/officeart/2018/5/layout/IconLeafLabelList"/>
    <dgm:cxn modelId="{725610B8-4D4C-4F1F-BC91-1ED787B44B15}" type="presParOf" srcId="{94A366AF-0F70-4325-AD1D-8444914673B2}" destId="{B2790834-921D-4B6D-989E-3501534BF533}" srcOrd="3" destOrd="0" presId="urn:microsoft.com/office/officeart/2018/5/layout/IconLeafLabelList"/>
    <dgm:cxn modelId="{74DC4558-6303-452F-AA50-EF42B908BEF4}" type="presParOf" srcId="{475509D2-DFA0-458D-8D13-2D1CF1EBE83A}" destId="{206A7B34-B1A0-4480-8B32-AEEB3451DB73}" srcOrd="1" destOrd="0" presId="urn:microsoft.com/office/officeart/2018/5/layout/IconLeafLabelList"/>
    <dgm:cxn modelId="{E11812CD-3C83-4DC4-96F2-166B16A348BD}" type="presParOf" srcId="{475509D2-DFA0-458D-8D13-2D1CF1EBE83A}" destId="{FBC12368-1D56-472D-914E-074DC8C2E5DD}" srcOrd="2" destOrd="0" presId="urn:microsoft.com/office/officeart/2018/5/layout/IconLeafLabelList"/>
    <dgm:cxn modelId="{CB490A4E-28C2-4ADF-BB7A-7624925F8250}" type="presParOf" srcId="{FBC12368-1D56-472D-914E-074DC8C2E5DD}" destId="{E739DE55-35A1-4D46-83E6-A1A4A0BA9405}" srcOrd="0" destOrd="0" presId="urn:microsoft.com/office/officeart/2018/5/layout/IconLeafLabelList"/>
    <dgm:cxn modelId="{D045AA3E-2C3C-4FAA-8C4D-7275F699D24A}" type="presParOf" srcId="{FBC12368-1D56-472D-914E-074DC8C2E5DD}" destId="{6D9793CC-01DE-46C6-92F2-54BEAC2AD669}" srcOrd="1" destOrd="0" presId="urn:microsoft.com/office/officeart/2018/5/layout/IconLeafLabelList"/>
    <dgm:cxn modelId="{DF646200-317D-4D8B-AEA1-592F149150E2}" type="presParOf" srcId="{FBC12368-1D56-472D-914E-074DC8C2E5DD}" destId="{F839F969-00BF-4B3A-9968-172EBC4A3E18}" srcOrd="2" destOrd="0" presId="urn:microsoft.com/office/officeart/2018/5/layout/IconLeafLabelList"/>
    <dgm:cxn modelId="{9C9CB8CC-17F6-471B-B276-A3728046DFD8}" type="presParOf" srcId="{FBC12368-1D56-472D-914E-074DC8C2E5DD}" destId="{259F9C0A-2527-4892-84B7-2DE06FE8391D}" srcOrd="3" destOrd="0" presId="urn:microsoft.com/office/officeart/2018/5/layout/IconLeafLabelList"/>
    <dgm:cxn modelId="{87713DB4-06E7-4DE7-9F9F-9523B56EFE37}" type="presParOf" srcId="{475509D2-DFA0-458D-8D13-2D1CF1EBE83A}" destId="{92E85795-E189-4EB7-A977-FF19C6007A65}" srcOrd="3" destOrd="0" presId="urn:microsoft.com/office/officeart/2018/5/layout/IconLeafLabelList"/>
    <dgm:cxn modelId="{BCE88814-AEF5-46AB-B71C-6D68F8028146}" type="presParOf" srcId="{475509D2-DFA0-458D-8D13-2D1CF1EBE83A}" destId="{873B6707-B724-4920-ACFA-8C89CE784CC4}" srcOrd="4" destOrd="0" presId="urn:microsoft.com/office/officeart/2018/5/layout/IconLeafLabelList"/>
    <dgm:cxn modelId="{D68D43CD-D516-4E31-ABEE-2094990B047B}" type="presParOf" srcId="{873B6707-B724-4920-ACFA-8C89CE784CC4}" destId="{6BB17D62-E318-4792-BA2E-BFC4A2C5F136}" srcOrd="0" destOrd="0" presId="urn:microsoft.com/office/officeart/2018/5/layout/IconLeafLabelList"/>
    <dgm:cxn modelId="{D89FA2AD-F5C5-4869-B49A-08C5C3FCFA73}" type="presParOf" srcId="{873B6707-B724-4920-ACFA-8C89CE784CC4}" destId="{D8847549-D55B-4B8D-AD55-12BC15DCE1B5}" srcOrd="1" destOrd="0" presId="urn:microsoft.com/office/officeart/2018/5/layout/IconLeafLabelList"/>
    <dgm:cxn modelId="{6E357300-E7BD-4B91-B3FC-25122B12E958}" type="presParOf" srcId="{873B6707-B724-4920-ACFA-8C89CE784CC4}" destId="{C56FEFF7-FB06-4528-9B7E-F0ECEE29CA00}" srcOrd="2" destOrd="0" presId="urn:microsoft.com/office/officeart/2018/5/layout/IconLeafLabelList"/>
    <dgm:cxn modelId="{DABF8C72-9235-4F1F-A4B9-C09044DA851A}" type="presParOf" srcId="{873B6707-B724-4920-ACFA-8C89CE784CC4}" destId="{3AABA7F6-F0B8-4043-BC8D-5323B4F0C40D}" srcOrd="3" destOrd="0" presId="urn:microsoft.com/office/officeart/2018/5/layout/IconLeafLabelList"/>
    <dgm:cxn modelId="{9E3B2614-2AD9-42BA-B9BE-8773480E89DC}" type="presParOf" srcId="{475509D2-DFA0-458D-8D13-2D1CF1EBE83A}" destId="{0531ED49-92F0-44B6-961A-58C5ABEC086D}" srcOrd="5" destOrd="0" presId="urn:microsoft.com/office/officeart/2018/5/layout/IconLeafLabelList"/>
    <dgm:cxn modelId="{472699C4-B2F7-4E80-A119-C373BBB62E58}" type="presParOf" srcId="{475509D2-DFA0-458D-8D13-2D1CF1EBE83A}" destId="{CA9AE9AF-BA73-4C77-A249-9E7374728002}" srcOrd="6" destOrd="0" presId="urn:microsoft.com/office/officeart/2018/5/layout/IconLeafLabelList"/>
    <dgm:cxn modelId="{14956AB1-A490-4092-8CB2-E38E4A657F7E}" type="presParOf" srcId="{CA9AE9AF-BA73-4C77-A249-9E7374728002}" destId="{6DCED7DB-517B-470A-B294-CDA75588A0BE}" srcOrd="0" destOrd="0" presId="urn:microsoft.com/office/officeart/2018/5/layout/IconLeafLabelList"/>
    <dgm:cxn modelId="{0C341E94-FD65-4F99-B148-38432C2BD992}" type="presParOf" srcId="{CA9AE9AF-BA73-4C77-A249-9E7374728002}" destId="{CC16545E-2AE6-4583-AD8B-9E5E53955D4F}" srcOrd="1" destOrd="0" presId="urn:microsoft.com/office/officeart/2018/5/layout/IconLeafLabelList"/>
    <dgm:cxn modelId="{D6C08B5B-A6E0-4FFC-8B65-6047616CF0D4}" type="presParOf" srcId="{CA9AE9AF-BA73-4C77-A249-9E7374728002}" destId="{08873BF3-1AF7-41CB-9B24-93006209FB7B}" srcOrd="2" destOrd="0" presId="urn:microsoft.com/office/officeart/2018/5/layout/IconLeafLabelList"/>
    <dgm:cxn modelId="{EF411D7C-54B5-430D-B22D-6D49924A8875}" type="presParOf" srcId="{CA9AE9AF-BA73-4C77-A249-9E7374728002}" destId="{71E4A3B1-3AFB-4A35-9EE9-98CFEB83EF35}" srcOrd="3" destOrd="0" presId="urn:microsoft.com/office/officeart/2018/5/layout/IconLeafLabelList"/>
    <dgm:cxn modelId="{21BDC8C5-948E-451E-910A-A492CC2F3216}" type="presParOf" srcId="{475509D2-DFA0-458D-8D13-2D1CF1EBE83A}" destId="{1EA62E28-2E2E-4276-AA6F-222A626C347B}" srcOrd="7" destOrd="0" presId="urn:microsoft.com/office/officeart/2018/5/layout/IconLeafLabelList"/>
    <dgm:cxn modelId="{125C82E2-CED4-4790-B0BF-2343BB060807}" type="presParOf" srcId="{475509D2-DFA0-458D-8D13-2D1CF1EBE83A}" destId="{293193EA-649E-47C6-B8DB-CB80E112A7AF}" srcOrd="8" destOrd="0" presId="urn:microsoft.com/office/officeart/2018/5/layout/IconLeafLabelList"/>
    <dgm:cxn modelId="{ED78071A-52AA-4C97-B4FC-FA8196731B90}" type="presParOf" srcId="{293193EA-649E-47C6-B8DB-CB80E112A7AF}" destId="{BFC0BB8A-E4F4-4FFF-B302-9FDF86161732}" srcOrd="0" destOrd="0" presId="urn:microsoft.com/office/officeart/2018/5/layout/IconLeafLabelList"/>
    <dgm:cxn modelId="{7F314840-B2A0-4E47-B353-4AA37023CEE5}" type="presParOf" srcId="{293193EA-649E-47C6-B8DB-CB80E112A7AF}" destId="{CA66FA93-18F3-43BA-81AE-32C5B41DF7B2}" srcOrd="1" destOrd="0" presId="urn:microsoft.com/office/officeart/2018/5/layout/IconLeafLabelList"/>
    <dgm:cxn modelId="{E940F67B-8293-488C-A5A8-9319334EDA8A}" type="presParOf" srcId="{293193EA-649E-47C6-B8DB-CB80E112A7AF}" destId="{6F19DC17-0EF2-452E-8016-177B0B0B42BD}" srcOrd="2" destOrd="0" presId="urn:microsoft.com/office/officeart/2018/5/layout/IconLeafLabelList"/>
    <dgm:cxn modelId="{01AFC77A-7507-4ACE-B160-038814FBB921}" type="presParOf" srcId="{293193EA-649E-47C6-B8DB-CB80E112A7AF}" destId="{6466A83F-1B1A-4A89-B194-B0FA6EA3416F}"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BBA3906-F9C0-4D4B-8398-73DCE19D762C}"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DE2DD5BC-037A-4C3F-B8E0-5DE319815887}">
      <dgm:prSet/>
      <dgm:spPr/>
      <dgm:t>
        <a:bodyPr/>
        <a:lstStyle/>
        <a:p>
          <a:r>
            <a:rPr lang="en-GB" dirty="0">
              <a:solidFill>
                <a:schemeClr val="bg1"/>
              </a:solidFill>
            </a:rPr>
            <a:t>The first public model was introduced on November 30, 2022, by OpenAI as GPT-3.5, a next-token prediction model trained on vast corpora. Recent versions like GPT-5.1 have estimated parameters exceeding 2-5 trillion (Not officially disclosed). </a:t>
          </a:r>
          <a:endParaRPr lang="en-US" dirty="0">
            <a:solidFill>
              <a:schemeClr val="bg1"/>
            </a:solidFill>
          </a:endParaRPr>
        </a:p>
      </dgm:t>
    </dgm:pt>
    <dgm:pt modelId="{583103AA-B240-49C3-A4C8-D9F6937158BF}" type="parTrans" cxnId="{DF961224-7144-4F61-A929-E75A470B8B12}">
      <dgm:prSet/>
      <dgm:spPr/>
      <dgm:t>
        <a:bodyPr/>
        <a:lstStyle/>
        <a:p>
          <a:endParaRPr lang="en-US"/>
        </a:p>
      </dgm:t>
    </dgm:pt>
    <dgm:pt modelId="{4C8C931F-5CFE-4131-8503-29C9BDD32525}" type="sibTrans" cxnId="{DF961224-7144-4F61-A929-E75A470B8B12}">
      <dgm:prSet/>
      <dgm:spPr/>
      <dgm:t>
        <a:bodyPr/>
        <a:lstStyle/>
        <a:p>
          <a:endParaRPr lang="en-US"/>
        </a:p>
      </dgm:t>
    </dgm:pt>
    <dgm:pt modelId="{F4FE9A47-51DF-4A35-A3FC-139FE5407980}">
      <dgm:prSet/>
      <dgm:spPr/>
      <dgm:t>
        <a:bodyPr/>
        <a:lstStyle/>
        <a:p>
          <a:r>
            <a:rPr lang="en-GB" dirty="0">
              <a:solidFill>
                <a:schemeClr val="bg1"/>
              </a:solidFill>
            </a:rPr>
            <a:t>Language Models ranked by parameter size (approximate, as of 2025): </a:t>
          </a:r>
          <a:endParaRPr lang="en-US" dirty="0">
            <a:solidFill>
              <a:schemeClr val="bg1"/>
            </a:solidFill>
          </a:endParaRPr>
        </a:p>
      </dgm:t>
    </dgm:pt>
    <dgm:pt modelId="{A3FB4C2C-98B7-4D21-BEC1-4AA38D665235}" type="parTrans" cxnId="{83339843-C089-4A04-901D-D5018D4FE316}">
      <dgm:prSet/>
      <dgm:spPr/>
      <dgm:t>
        <a:bodyPr/>
        <a:lstStyle/>
        <a:p>
          <a:endParaRPr lang="en-US"/>
        </a:p>
      </dgm:t>
    </dgm:pt>
    <dgm:pt modelId="{043E2D37-A339-402F-809D-DD9C2FDA8D63}" type="sibTrans" cxnId="{83339843-C089-4A04-901D-D5018D4FE316}">
      <dgm:prSet/>
      <dgm:spPr/>
      <dgm:t>
        <a:bodyPr/>
        <a:lstStyle/>
        <a:p>
          <a:endParaRPr lang="en-US"/>
        </a:p>
      </dgm:t>
    </dgm:pt>
    <dgm:pt modelId="{6B3B290F-409E-48BB-B690-1C7ECC9A3B78}">
      <dgm:prSet/>
      <dgm:spPr/>
      <dgm:t>
        <a:bodyPr/>
        <a:lstStyle/>
        <a:p>
          <a:r>
            <a:rPr lang="en-GB" dirty="0">
              <a:solidFill>
                <a:schemeClr val="bg1"/>
              </a:solidFill>
            </a:rPr>
            <a:t>Largest: GPT-5.1 (OpenAI, ~1.76T), Gemini 3.0 Pro (Google, ~1.5T), Grok 4.1 (1.7T) </a:t>
          </a:r>
          <a:endParaRPr lang="en-US" dirty="0">
            <a:solidFill>
              <a:schemeClr val="bg1"/>
            </a:solidFill>
          </a:endParaRPr>
        </a:p>
      </dgm:t>
    </dgm:pt>
    <dgm:pt modelId="{7D9B987A-33B0-41F4-8D9D-0912CD80987A}" type="parTrans" cxnId="{107BEB3E-9BD7-47E2-B539-AE7CA8FD8B2E}">
      <dgm:prSet/>
      <dgm:spPr/>
      <dgm:t>
        <a:bodyPr/>
        <a:lstStyle/>
        <a:p>
          <a:endParaRPr lang="en-US"/>
        </a:p>
      </dgm:t>
    </dgm:pt>
    <dgm:pt modelId="{36DD5873-1BB3-4515-9DDF-24844AF5ADB2}" type="sibTrans" cxnId="{107BEB3E-9BD7-47E2-B539-AE7CA8FD8B2E}">
      <dgm:prSet/>
      <dgm:spPr/>
      <dgm:t>
        <a:bodyPr/>
        <a:lstStyle/>
        <a:p>
          <a:endParaRPr lang="en-US"/>
        </a:p>
      </dgm:t>
    </dgm:pt>
    <dgm:pt modelId="{722007EB-A1C9-48DB-9BEF-43DE06716B2D}">
      <dgm:prSet/>
      <dgm:spPr/>
      <dgm:t>
        <a:bodyPr/>
        <a:lstStyle/>
        <a:p>
          <a:r>
            <a:rPr lang="en-GB" dirty="0">
              <a:solidFill>
                <a:schemeClr val="bg1"/>
              </a:solidFill>
            </a:rPr>
            <a:t>Large: Llama 4 (Meta, 400B),  Claude 4 Opus (Anthropic, 300 – 500 B). </a:t>
          </a:r>
          <a:endParaRPr lang="en-US" dirty="0">
            <a:solidFill>
              <a:schemeClr val="bg1"/>
            </a:solidFill>
          </a:endParaRPr>
        </a:p>
      </dgm:t>
    </dgm:pt>
    <dgm:pt modelId="{36DD46F6-7835-49CB-B5F2-1BA9E8FBB832}" type="parTrans" cxnId="{779F7505-45DA-4F1F-8EBA-44D9DBAADA4D}">
      <dgm:prSet/>
      <dgm:spPr/>
      <dgm:t>
        <a:bodyPr/>
        <a:lstStyle/>
        <a:p>
          <a:endParaRPr lang="en-US"/>
        </a:p>
      </dgm:t>
    </dgm:pt>
    <dgm:pt modelId="{9259F0AC-F916-446F-BB25-0E976BB3A90F}" type="sibTrans" cxnId="{779F7505-45DA-4F1F-8EBA-44D9DBAADA4D}">
      <dgm:prSet/>
      <dgm:spPr/>
      <dgm:t>
        <a:bodyPr/>
        <a:lstStyle/>
        <a:p>
          <a:endParaRPr lang="en-US"/>
        </a:p>
      </dgm:t>
    </dgm:pt>
    <dgm:pt modelId="{E3203CF3-4B3F-48EA-8E2B-A78F9E262167}">
      <dgm:prSet/>
      <dgm:spPr/>
      <dgm:t>
        <a:bodyPr/>
        <a:lstStyle/>
        <a:p>
          <a:r>
            <a:rPr lang="en-GB" dirty="0">
              <a:solidFill>
                <a:schemeClr val="bg1"/>
              </a:solidFill>
            </a:rPr>
            <a:t>Medium: Mistral Large 2 (123B total), Gemma 3 (Google, 27B). </a:t>
          </a:r>
          <a:endParaRPr lang="en-US" dirty="0">
            <a:solidFill>
              <a:schemeClr val="bg1"/>
            </a:solidFill>
          </a:endParaRPr>
        </a:p>
      </dgm:t>
    </dgm:pt>
    <dgm:pt modelId="{9AB31FCF-33FF-4DA6-BCE8-E8AAADDA11E6}" type="parTrans" cxnId="{8AE7FA5F-79F5-43A9-936F-80834BD601DA}">
      <dgm:prSet/>
      <dgm:spPr/>
      <dgm:t>
        <a:bodyPr/>
        <a:lstStyle/>
        <a:p>
          <a:endParaRPr lang="en-US"/>
        </a:p>
      </dgm:t>
    </dgm:pt>
    <dgm:pt modelId="{81912248-D82A-46FE-9902-6EB9FB75B9AE}" type="sibTrans" cxnId="{8AE7FA5F-79F5-43A9-936F-80834BD601DA}">
      <dgm:prSet/>
      <dgm:spPr/>
      <dgm:t>
        <a:bodyPr/>
        <a:lstStyle/>
        <a:p>
          <a:endParaRPr lang="en-US"/>
        </a:p>
      </dgm:t>
    </dgm:pt>
    <dgm:pt modelId="{BDB2976D-96B5-4C4F-B29E-02F5448D79F0}">
      <dgm:prSet/>
      <dgm:spPr/>
      <dgm:t>
        <a:bodyPr/>
        <a:lstStyle/>
        <a:p>
          <a:r>
            <a:rPr lang="en-GB" dirty="0">
              <a:solidFill>
                <a:schemeClr val="bg1"/>
              </a:solidFill>
            </a:rPr>
            <a:t>Small: Phi-4 (Microsoft, 14B), TinyLlama (1.1B) </a:t>
          </a:r>
          <a:endParaRPr lang="en-US" dirty="0">
            <a:solidFill>
              <a:schemeClr val="bg1"/>
            </a:solidFill>
          </a:endParaRPr>
        </a:p>
      </dgm:t>
    </dgm:pt>
    <dgm:pt modelId="{45AB242F-51B7-41C6-AFD2-1DBBDAA32A1F}" type="parTrans" cxnId="{681EABA1-9D16-42D3-9797-6DEDFFB38B7E}">
      <dgm:prSet/>
      <dgm:spPr/>
      <dgm:t>
        <a:bodyPr/>
        <a:lstStyle/>
        <a:p>
          <a:endParaRPr lang="en-US"/>
        </a:p>
      </dgm:t>
    </dgm:pt>
    <dgm:pt modelId="{EF6525BD-1AEF-494D-8BA6-FE91E872A9BC}" type="sibTrans" cxnId="{681EABA1-9D16-42D3-9797-6DEDFFB38B7E}">
      <dgm:prSet/>
      <dgm:spPr/>
      <dgm:t>
        <a:bodyPr/>
        <a:lstStyle/>
        <a:p>
          <a:endParaRPr lang="en-US"/>
        </a:p>
      </dgm:t>
    </dgm:pt>
    <dgm:pt modelId="{9D76A3CB-C67B-43B9-894F-1ACBFA29B637}" type="pres">
      <dgm:prSet presAssocID="{6BBA3906-F9C0-4D4B-8398-73DCE19D762C}" presName="root" presStyleCnt="0">
        <dgm:presLayoutVars>
          <dgm:dir/>
          <dgm:resizeHandles val="exact"/>
        </dgm:presLayoutVars>
      </dgm:prSet>
      <dgm:spPr/>
      <dgm:t>
        <a:bodyPr/>
        <a:lstStyle/>
        <a:p>
          <a:endParaRPr lang="en-US"/>
        </a:p>
      </dgm:t>
    </dgm:pt>
    <dgm:pt modelId="{9BD79A86-47D5-4EAB-8218-E61EB3E55A4E}" type="pres">
      <dgm:prSet presAssocID="{DE2DD5BC-037A-4C3F-B8E0-5DE319815887}" presName="compNode" presStyleCnt="0"/>
      <dgm:spPr/>
    </dgm:pt>
    <dgm:pt modelId="{9A2C3AB3-62F4-46EF-B3D7-6466D5C4A281}" type="pres">
      <dgm:prSet presAssocID="{DE2DD5BC-037A-4C3F-B8E0-5DE319815887}" presName="bgRect" presStyleLbl="bgShp" presStyleIdx="0" presStyleCnt="2"/>
      <dgm:spPr/>
    </dgm:pt>
    <dgm:pt modelId="{8E2259F8-06B6-4CB9-8EAE-D2C63AA09748}" type="pres">
      <dgm:prSet presAssocID="{DE2DD5BC-037A-4C3F-B8E0-5DE319815887}" presName="iconRect" presStyleLbl="node1" presStyleIdx="0" presStyleCnt="2"/>
      <dgm:spPr>
        <a:blipFill>
          <a:blip xmlns:r="http://schemas.openxmlformats.org/officeDocument/2006/relationships" r:embed="rId1">
            <a:extLs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id="0" name="" descr="Information with solid fill"/>
        </a:ext>
      </dgm:extLst>
    </dgm:pt>
    <dgm:pt modelId="{39DE7103-922B-4A45-81A0-C188B8FC745E}" type="pres">
      <dgm:prSet presAssocID="{DE2DD5BC-037A-4C3F-B8E0-5DE319815887}" presName="spaceRect" presStyleCnt="0"/>
      <dgm:spPr/>
    </dgm:pt>
    <dgm:pt modelId="{07025454-4792-4687-8CA3-5892C8184FF5}" type="pres">
      <dgm:prSet presAssocID="{DE2DD5BC-037A-4C3F-B8E0-5DE319815887}" presName="parTx" presStyleLbl="revTx" presStyleIdx="0" presStyleCnt="3">
        <dgm:presLayoutVars>
          <dgm:chMax val="0"/>
          <dgm:chPref val="0"/>
        </dgm:presLayoutVars>
      </dgm:prSet>
      <dgm:spPr/>
      <dgm:t>
        <a:bodyPr/>
        <a:lstStyle/>
        <a:p>
          <a:endParaRPr lang="en-US"/>
        </a:p>
      </dgm:t>
    </dgm:pt>
    <dgm:pt modelId="{097E4393-10A6-42E7-8E67-17FC1E6F8EBE}" type="pres">
      <dgm:prSet presAssocID="{4C8C931F-5CFE-4131-8503-29C9BDD32525}" presName="sibTrans" presStyleCnt="0"/>
      <dgm:spPr/>
    </dgm:pt>
    <dgm:pt modelId="{414D39D6-DC96-45D7-BBA3-FD7CDB055B9D}" type="pres">
      <dgm:prSet presAssocID="{F4FE9A47-51DF-4A35-A3FC-139FE5407980}" presName="compNode" presStyleCnt="0"/>
      <dgm:spPr/>
    </dgm:pt>
    <dgm:pt modelId="{3D3789EC-7833-4AEC-9310-96C728B5DF0F}" type="pres">
      <dgm:prSet presAssocID="{F4FE9A47-51DF-4A35-A3FC-139FE5407980}" presName="bgRect" presStyleLbl="bgShp" presStyleIdx="1" presStyleCnt="2"/>
      <dgm:spPr/>
    </dgm:pt>
    <dgm:pt modelId="{955B6B68-4F6C-4FB3-B41F-8E9B2941DD64}" type="pres">
      <dgm:prSet presAssocID="{F4FE9A47-51DF-4A35-A3FC-139FE5407980}" presName="iconRect" presStyleLbl="node1" presStyleIdx="1" presStyleCnt="2"/>
      <dgm:spPr>
        <a:blipFill>
          <a:blip xmlns:r="http://schemas.openxmlformats.org/officeDocument/2006/relationships" r:embed="rId3">
            <a:extLs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id="0" name="" descr="Priorities with solid fill"/>
        </a:ext>
      </dgm:extLst>
    </dgm:pt>
    <dgm:pt modelId="{63C6915E-68E1-415F-982D-56160EFB3A6B}" type="pres">
      <dgm:prSet presAssocID="{F4FE9A47-51DF-4A35-A3FC-139FE5407980}" presName="spaceRect" presStyleCnt="0"/>
      <dgm:spPr/>
    </dgm:pt>
    <dgm:pt modelId="{03C3487A-BBDD-404C-88A9-3847727775CD}" type="pres">
      <dgm:prSet presAssocID="{F4FE9A47-51DF-4A35-A3FC-139FE5407980}" presName="parTx" presStyleLbl="revTx" presStyleIdx="1" presStyleCnt="3">
        <dgm:presLayoutVars>
          <dgm:chMax val="0"/>
          <dgm:chPref val="0"/>
        </dgm:presLayoutVars>
      </dgm:prSet>
      <dgm:spPr/>
      <dgm:t>
        <a:bodyPr/>
        <a:lstStyle/>
        <a:p>
          <a:endParaRPr lang="en-US"/>
        </a:p>
      </dgm:t>
    </dgm:pt>
    <dgm:pt modelId="{06178BE5-160A-4DC6-9CCF-D0A7CE533C19}" type="pres">
      <dgm:prSet presAssocID="{F4FE9A47-51DF-4A35-A3FC-139FE5407980}" presName="desTx" presStyleLbl="revTx" presStyleIdx="2" presStyleCnt="3">
        <dgm:presLayoutVars/>
      </dgm:prSet>
      <dgm:spPr/>
      <dgm:t>
        <a:bodyPr/>
        <a:lstStyle/>
        <a:p>
          <a:endParaRPr lang="en-US"/>
        </a:p>
      </dgm:t>
    </dgm:pt>
  </dgm:ptLst>
  <dgm:cxnLst>
    <dgm:cxn modelId="{33C1C4F3-BA5F-410E-B57D-48398B92F839}" type="presOf" srcId="{6BBA3906-F9C0-4D4B-8398-73DCE19D762C}" destId="{9D76A3CB-C67B-43B9-894F-1ACBFA29B637}" srcOrd="0" destOrd="0" presId="urn:microsoft.com/office/officeart/2018/2/layout/IconVerticalSolidList"/>
    <dgm:cxn modelId="{681EABA1-9D16-42D3-9797-6DEDFFB38B7E}" srcId="{F4FE9A47-51DF-4A35-A3FC-139FE5407980}" destId="{BDB2976D-96B5-4C4F-B29E-02F5448D79F0}" srcOrd="3" destOrd="0" parTransId="{45AB242F-51B7-41C6-AFD2-1DBBDAA32A1F}" sibTransId="{EF6525BD-1AEF-494D-8BA6-FE91E872A9BC}"/>
    <dgm:cxn modelId="{779F7505-45DA-4F1F-8EBA-44D9DBAADA4D}" srcId="{F4FE9A47-51DF-4A35-A3FC-139FE5407980}" destId="{722007EB-A1C9-48DB-9BEF-43DE06716B2D}" srcOrd="1" destOrd="0" parTransId="{36DD46F6-7835-49CB-B5F2-1BA9E8FBB832}" sibTransId="{9259F0AC-F916-446F-BB25-0E976BB3A90F}"/>
    <dgm:cxn modelId="{8AE7FA5F-79F5-43A9-936F-80834BD601DA}" srcId="{F4FE9A47-51DF-4A35-A3FC-139FE5407980}" destId="{E3203CF3-4B3F-48EA-8E2B-A78F9E262167}" srcOrd="2" destOrd="0" parTransId="{9AB31FCF-33FF-4DA6-BCE8-E8AAADDA11E6}" sibTransId="{81912248-D82A-46FE-9902-6EB9FB75B9AE}"/>
    <dgm:cxn modelId="{DF961224-7144-4F61-A929-E75A470B8B12}" srcId="{6BBA3906-F9C0-4D4B-8398-73DCE19D762C}" destId="{DE2DD5BC-037A-4C3F-B8E0-5DE319815887}" srcOrd="0" destOrd="0" parTransId="{583103AA-B240-49C3-A4C8-D9F6937158BF}" sibTransId="{4C8C931F-5CFE-4131-8503-29C9BDD32525}"/>
    <dgm:cxn modelId="{0D214B3B-809A-48F8-98C4-0F0DC24A9732}" type="presOf" srcId="{6B3B290F-409E-48BB-B690-1C7ECC9A3B78}" destId="{06178BE5-160A-4DC6-9CCF-D0A7CE533C19}" srcOrd="0" destOrd="0" presId="urn:microsoft.com/office/officeart/2018/2/layout/IconVerticalSolidList"/>
    <dgm:cxn modelId="{21946E58-26E4-457A-91AD-4E4821268AC6}" type="presOf" srcId="{E3203CF3-4B3F-48EA-8E2B-A78F9E262167}" destId="{06178BE5-160A-4DC6-9CCF-D0A7CE533C19}" srcOrd="0" destOrd="2" presId="urn:microsoft.com/office/officeart/2018/2/layout/IconVerticalSolidList"/>
    <dgm:cxn modelId="{DBE8BC16-9268-438A-AF1F-03BDC2893CD0}" type="presOf" srcId="{F4FE9A47-51DF-4A35-A3FC-139FE5407980}" destId="{03C3487A-BBDD-404C-88A9-3847727775CD}" srcOrd="0" destOrd="0" presId="urn:microsoft.com/office/officeart/2018/2/layout/IconVerticalSolidList"/>
    <dgm:cxn modelId="{776A2851-31EC-4449-B17C-62056529C325}" type="presOf" srcId="{DE2DD5BC-037A-4C3F-B8E0-5DE319815887}" destId="{07025454-4792-4687-8CA3-5892C8184FF5}" srcOrd="0" destOrd="0" presId="urn:microsoft.com/office/officeart/2018/2/layout/IconVerticalSolidList"/>
    <dgm:cxn modelId="{83339843-C089-4A04-901D-D5018D4FE316}" srcId="{6BBA3906-F9C0-4D4B-8398-73DCE19D762C}" destId="{F4FE9A47-51DF-4A35-A3FC-139FE5407980}" srcOrd="1" destOrd="0" parTransId="{A3FB4C2C-98B7-4D21-BEC1-4AA38D665235}" sibTransId="{043E2D37-A339-402F-809D-DD9C2FDA8D63}"/>
    <dgm:cxn modelId="{1A3476BB-14CC-485D-B8CE-46DE614FF25D}" type="presOf" srcId="{BDB2976D-96B5-4C4F-B29E-02F5448D79F0}" destId="{06178BE5-160A-4DC6-9CCF-D0A7CE533C19}" srcOrd="0" destOrd="3" presId="urn:microsoft.com/office/officeart/2018/2/layout/IconVerticalSolidList"/>
    <dgm:cxn modelId="{1E6D2605-E776-461F-BC92-044F541227FC}" type="presOf" srcId="{722007EB-A1C9-48DB-9BEF-43DE06716B2D}" destId="{06178BE5-160A-4DC6-9CCF-D0A7CE533C19}" srcOrd="0" destOrd="1" presId="urn:microsoft.com/office/officeart/2018/2/layout/IconVerticalSolidList"/>
    <dgm:cxn modelId="{107BEB3E-9BD7-47E2-B539-AE7CA8FD8B2E}" srcId="{F4FE9A47-51DF-4A35-A3FC-139FE5407980}" destId="{6B3B290F-409E-48BB-B690-1C7ECC9A3B78}" srcOrd="0" destOrd="0" parTransId="{7D9B987A-33B0-41F4-8D9D-0912CD80987A}" sibTransId="{36DD5873-1BB3-4515-9DDF-24844AF5ADB2}"/>
    <dgm:cxn modelId="{A2AC7836-E286-458F-B93D-49BD5161C632}" type="presParOf" srcId="{9D76A3CB-C67B-43B9-894F-1ACBFA29B637}" destId="{9BD79A86-47D5-4EAB-8218-E61EB3E55A4E}" srcOrd="0" destOrd="0" presId="urn:microsoft.com/office/officeart/2018/2/layout/IconVerticalSolidList"/>
    <dgm:cxn modelId="{0ADF460D-025E-4ADD-BF8F-2E7F83C7AB80}" type="presParOf" srcId="{9BD79A86-47D5-4EAB-8218-E61EB3E55A4E}" destId="{9A2C3AB3-62F4-46EF-B3D7-6466D5C4A281}" srcOrd="0" destOrd="0" presId="urn:microsoft.com/office/officeart/2018/2/layout/IconVerticalSolidList"/>
    <dgm:cxn modelId="{04499306-4C99-4563-B357-555C3E4CFC6C}" type="presParOf" srcId="{9BD79A86-47D5-4EAB-8218-E61EB3E55A4E}" destId="{8E2259F8-06B6-4CB9-8EAE-D2C63AA09748}" srcOrd="1" destOrd="0" presId="urn:microsoft.com/office/officeart/2018/2/layout/IconVerticalSolidList"/>
    <dgm:cxn modelId="{66ED0C89-5BFA-4D6F-9902-E5714C1141C3}" type="presParOf" srcId="{9BD79A86-47D5-4EAB-8218-E61EB3E55A4E}" destId="{39DE7103-922B-4A45-81A0-C188B8FC745E}" srcOrd="2" destOrd="0" presId="urn:microsoft.com/office/officeart/2018/2/layout/IconVerticalSolidList"/>
    <dgm:cxn modelId="{64806B95-8816-4ECD-A10C-6CE5567662C8}" type="presParOf" srcId="{9BD79A86-47D5-4EAB-8218-E61EB3E55A4E}" destId="{07025454-4792-4687-8CA3-5892C8184FF5}" srcOrd="3" destOrd="0" presId="urn:microsoft.com/office/officeart/2018/2/layout/IconVerticalSolidList"/>
    <dgm:cxn modelId="{77F3F013-26AD-4FBB-AFEE-DA5B7C5CD686}" type="presParOf" srcId="{9D76A3CB-C67B-43B9-894F-1ACBFA29B637}" destId="{097E4393-10A6-42E7-8E67-17FC1E6F8EBE}" srcOrd="1" destOrd="0" presId="urn:microsoft.com/office/officeart/2018/2/layout/IconVerticalSolidList"/>
    <dgm:cxn modelId="{3F248F4A-0B91-4DFB-B99B-C2AE1358004B}" type="presParOf" srcId="{9D76A3CB-C67B-43B9-894F-1ACBFA29B637}" destId="{414D39D6-DC96-45D7-BBA3-FD7CDB055B9D}" srcOrd="2" destOrd="0" presId="urn:microsoft.com/office/officeart/2018/2/layout/IconVerticalSolidList"/>
    <dgm:cxn modelId="{3EF1447F-6D04-41C6-8EEF-8A9D4FB687F7}" type="presParOf" srcId="{414D39D6-DC96-45D7-BBA3-FD7CDB055B9D}" destId="{3D3789EC-7833-4AEC-9310-96C728B5DF0F}" srcOrd="0" destOrd="0" presId="urn:microsoft.com/office/officeart/2018/2/layout/IconVerticalSolidList"/>
    <dgm:cxn modelId="{14E8D7CB-C42C-40CE-9A99-5A051F181283}" type="presParOf" srcId="{414D39D6-DC96-45D7-BBA3-FD7CDB055B9D}" destId="{955B6B68-4F6C-4FB3-B41F-8E9B2941DD64}" srcOrd="1" destOrd="0" presId="urn:microsoft.com/office/officeart/2018/2/layout/IconVerticalSolidList"/>
    <dgm:cxn modelId="{8EB196F8-CE2B-4FB9-A577-D0F0D5591684}" type="presParOf" srcId="{414D39D6-DC96-45D7-BBA3-FD7CDB055B9D}" destId="{63C6915E-68E1-415F-982D-56160EFB3A6B}" srcOrd="2" destOrd="0" presId="urn:microsoft.com/office/officeart/2018/2/layout/IconVerticalSolidList"/>
    <dgm:cxn modelId="{D51E9120-D310-41A4-A8A5-B6A2058B12B1}" type="presParOf" srcId="{414D39D6-DC96-45D7-BBA3-FD7CDB055B9D}" destId="{03C3487A-BBDD-404C-88A9-3847727775CD}" srcOrd="3" destOrd="0" presId="urn:microsoft.com/office/officeart/2018/2/layout/IconVerticalSolidList"/>
    <dgm:cxn modelId="{24FD7BC1-5904-4CCF-A636-196D428A45D3}" type="presParOf" srcId="{414D39D6-DC96-45D7-BBA3-FD7CDB055B9D}" destId="{06178BE5-160A-4DC6-9CCF-D0A7CE533C19}"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AF7C74C-FFFC-4BFB-9C4E-D0B743D4DCF7}"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2F7AD2CB-92B5-4FB0-AB5B-817D4C4264BC}">
      <dgm:prSet/>
      <dgm:spPr/>
      <dgm:t>
        <a:bodyPr/>
        <a:lstStyle/>
        <a:p>
          <a:r>
            <a:rPr lang="en-GB"/>
            <a:t>Small Language Models (SLMs): Models with fewer parameters (typically &lt;10B),optimized for efficiency. Benefits include lower computational requirements, faster inference, reduced energy consumption, better privacy (run locally), and cost-effectiveness for specific tasks.</a:t>
          </a:r>
          <a:endParaRPr lang="en-US"/>
        </a:p>
      </dgm:t>
    </dgm:pt>
    <dgm:pt modelId="{86E61B6F-CBEC-4FA6-A8C8-1A17BE02E78F}" type="parTrans" cxnId="{20682492-98AF-46CF-8FA6-4719BC1CDD92}">
      <dgm:prSet/>
      <dgm:spPr/>
      <dgm:t>
        <a:bodyPr/>
        <a:lstStyle/>
        <a:p>
          <a:endParaRPr lang="en-US"/>
        </a:p>
      </dgm:t>
    </dgm:pt>
    <dgm:pt modelId="{F9CD9CFF-96D5-41C6-B070-F43E7C46EBB8}" type="sibTrans" cxnId="{20682492-98AF-46CF-8FA6-4719BC1CDD92}">
      <dgm:prSet/>
      <dgm:spPr/>
      <dgm:t>
        <a:bodyPr/>
        <a:lstStyle/>
        <a:p>
          <a:endParaRPr lang="en-US"/>
        </a:p>
      </dgm:t>
    </dgm:pt>
    <dgm:pt modelId="{6449D015-00AC-424F-A999-67C931EF58D2}">
      <dgm:prSet/>
      <dgm:spPr/>
      <dgm:t>
        <a:bodyPr/>
        <a:lstStyle/>
        <a:p>
          <a:r>
            <a:rPr lang="en-GB"/>
            <a:t>Example: Ollama is an open-source tool that allows running SLMs locally on personal devices, enabling offline use without cloud dependency.</a:t>
          </a:r>
          <a:endParaRPr lang="en-US"/>
        </a:p>
      </dgm:t>
    </dgm:pt>
    <dgm:pt modelId="{84477AE5-DD6C-461A-9BC8-5C91125EFE77}" type="parTrans" cxnId="{D2DA886A-CD02-465C-93CB-BDB9E9F13DEF}">
      <dgm:prSet/>
      <dgm:spPr/>
      <dgm:t>
        <a:bodyPr/>
        <a:lstStyle/>
        <a:p>
          <a:endParaRPr lang="en-US"/>
        </a:p>
      </dgm:t>
    </dgm:pt>
    <dgm:pt modelId="{893D43AB-B17D-4D53-9360-03E884AE195D}" type="sibTrans" cxnId="{D2DA886A-CD02-465C-93CB-BDB9E9F13DEF}">
      <dgm:prSet/>
      <dgm:spPr/>
      <dgm:t>
        <a:bodyPr/>
        <a:lstStyle/>
        <a:p>
          <a:endParaRPr lang="en-US"/>
        </a:p>
      </dgm:t>
    </dgm:pt>
    <dgm:pt modelId="{B84BF678-455A-4605-B9BA-C829F58241DB}">
      <dgm:prSet/>
      <dgm:spPr/>
      <dgm:t>
        <a:bodyPr/>
        <a:lstStyle/>
        <a:p>
          <a:r>
            <a:rPr lang="en-GB"/>
            <a:t>Large or Small? Not always "bigger is better"—SLMs excel in resource-constrained environments and specialized applications, while LLMs handle complex, general tasks.</a:t>
          </a:r>
          <a:endParaRPr lang="en-US"/>
        </a:p>
      </dgm:t>
    </dgm:pt>
    <dgm:pt modelId="{E9BB413D-0969-4445-8995-2B67E934AB6F}" type="parTrans" cxnId="{5AA359AB-B3B7-406F-9F1C-9132AC6B892D}">
      <dgm:prSet/>
      <dgm:spPr/>
      <dgm:t>
        <a:bodyPr/>
        <a:lstStyle/>
        <a:p>
          <a:endParaRPr lang="en-US"/>
        </a:p>
      </dgm:t>
    </dgm:pt>
    <dgm:pt modelId="{8C0320AE-F655-4F81-B3AC-EE4439C636BC}" type="sibTrans" cxnId="{5AA359AB-B3B7-406F-9F1C-9132AC6B892D}">
      <dgm:prSet/>
      <dgm:spPr/>
      <dgm:t>
        <a:bodyPr/>
        <a:lstStyle/>
        <a:p>
          <a:endParaRPr lang="en-US"/>
        </a:p>
      </dgm:t>
    </dgm:pt>
    <dgm:pt modelId="{626797C5-6E38-4D57-B73C-D599F0FE1B01}" type="pres">
      <dgm:prSet presAssocID="{7AF7C74C-FFFC-4BFB-9C4E-D0B743D4DCF7}" presName="root" presStyleCnt="0">
        <dgm:presLayoutVars>
          <dgm:dir/>
          <dgm:resizeHandles val="exact"/>
        </dgm:presLayoutVars>
      </dgm:prSet>
      <dgm:spPr/>
      <dgm:t>
        <a:bodyPr/>
        <a:lstStyle/>
        <a:p>
          <a:endParaRPr lang="en-US"/>
        </a:p>
      </dgm:t>
    </dgm:pt>
    <dgm:pt modelId="{943FBD4C-B2FC-49DD-A6B9-B2BD50012C48}" type="pres">
      <dgm:prSet presAssocID="{2F7AD2CB-92B5-4FB0-AB5B-817D4C4264BC}" presName="compNode" presStyleCnt="0"/>
      <dgm:spPr/>
    </dgm:pt>
    <dgm:pt modelId="{81955EDE-0F69-4757-94FD-CC1FFC072A92}" type="pres">
      <dgm:prSet presAssocID="{2F7AD2CB-92B5-4FB0-AB5B-817D4C4264BC}" presName="bgRect" presStyleLbl="bgShp" presStyleIdx="0" presStyleCnt="3"/>
      <dgm:spPr/>
    </dgm:pt>
    <dgm:pt modelId="{6107A47D-16D1-4999-9AEF-A3CA383FF610}" type="pres">
      <dgm:prSet presAssocID="{2F7AD2CB-92B5-4FB0-AB5B-817D4C4264BC}"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id="0" name="" descr="Gears"/>
        </a:ext>
      </dgm:extLst>
    </dgm:pt>
    <dgm:pt modelId="{802BD768-1B1D-4C8E-9DD6-B05B4640E5EA}" type="pres">
      <dgm:prSet presAssocID="{2F7AD2CB-92B5-4FB0-AB5B-817D4C4264BC}" presName="spaceRect" presStyleCnt="0"/>
      <dgm:spPr/>
    </dgm:pt>
    <dgm:pt modelId="{CF4627FA-0202-4E8D-BEBA-BB0B681E586E}" type="pres">
      <dgm:prSet presAssocID="{2F7AD2CB-92B5-4FB0-AB5B-817D4C4264BC}" presName="parTx" presStyleLbl="revTx" presStyleIdx="0" presStyleCnt="3">
        <dgm:presLayoutVars>
          <dgm:chMax val="0"/>
          <dgm:chPref val="0"/>
        </dgm:presLayoutVars>
      </dgm:prSet>
      <dgm:spPr/>
      <dgm:t>
        <a:bodyPr/>
        <a:lstStyle/>
        <a:p>
          <a:endParaRPr lang="en-US"/>
        </a:p>
      </dgm:t>
    </dgm:pt>
    <dgm:pt modelId="{FB652AC2-8C36-4318-8989-E7E9EEBE3D04}" type="pres">
      <dgm:prSet presAssocID="{F9CD9CFF-96D5-41C6-B070-F43E7C46EBB8}" presName="sibTrans" presStyleCnt="0"/>
      <dgm:spPr/>
    </dgm:pt>
    <dgm:pt modelId="{0E23E2A0-EEA5-4D65-99C8-383E7BAF59C6}" type="pres">
      <dgm:prSet presAssocID="{6449D015-00AC-424F-A999-67C931EF58D2}" presName="compNode" presStyleCnt="0"/>
      <dgm:spPr/>
    </dgm:pt>
    <dgm:pt modelId="{0BAD59DF-FF18-4504-BC2C-6DF18404F15B}" type="pres">
      <dgm:prSet presAssocID="{6449D015-00AC-424F-A999-67C931EF58D2}" presName="bgRect" presStyleLbl="bgShp" presStyleIdx="1" presStyleCnt="3"/>
      <dgm:spPr/>
    </dgm:pt>
    <dgm:pt modelId="{50E58A53-C754-4976-8B35-D6C2FDE4E5C9}" type="pres">
      <dgm:prSet presAssocID="{6449D015-00AC-424F-A999-67C931EF58D2}"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id="0" name="" descr="Cloud Computing"/>
        </a:ext>
      </dgm:extLst>
    </dgm:pt>
    <dgm:pt modelId="{B688691A-E8E4-4955-A25E-1638C93FE8AE}" type="pres">
      <dgm:prSet presAssocID="{6449D015-00AC-424F-A999-67C931EF58D2}" presName="spaceRect" presStyleCnt="0"/>
      <dgm:spPr/>
    </dgm:pt>
    <dgm:pt modelId="{57C0FAF8-6FF1-4F3D-9476-C668F552E6A1}" type="pres">
      <dgm:prSet presAssocID="{6449D015-00AC-424F-A999-67C931EF58D2}" presName="parTx" presStyleLbl="revTx" presStyleIdx="1" presStyleCnt="3">
        <dgm:presLayoutVars>
          <dgm:chMax val="0"/>
          <dgm:chPref val="0"/>
        </dgm:presLayoutVars>
      </dgm:prSet>
      <dgm:spPr/>
      <dgm:t>
        <a:bodyPr/>
        <a:lstStyle/>
        <a:p>
          <a:endParaRPr lang="en-US"/>
        </a:p>
      </dgm:t>
    </dgm:pt>
    <dgm:pt modelId="{7013A8A2-1744-4A97-B0A7-FDE96137D70D}" type="pres">
      <dgm:prSet presAssocID="{893D43AB-B17D-4D53-9360-03E884AE195D}" presName="sibTrans" presStyleCnt="0"/>
      <dgm:spPr/>
    </dgm:pt>
    <dgm:pt modelId="{2294F186-E4F3-4B0A-90CA-BC9C4D833D71}" type="pres">
      <dgm:prSet presAssocID="{B84BF678-455A-4605-B9BA-C829F58241DB}" presName="compNode" presStyleCnt="0"/>
      <dgm:spPr/>
    </dgm:pt>
    <dgm:pt modelId="{CC9AF556-943E-4AA3-9B4F-DD9CE9CA157D}" type="pres">
      <dgm:prSet presAssocID="{B84BF678-455A-4605-B9BA-C829F58241DB}" presName="bgRect" presStyleLbl="bgShp" presStyleIdx="2" presStyleCnt="3"/>
      <dgm:spPr/>
    </dgm:pt>
    <dgm:pt modelId="{33684EEF-69F1-4C4C-8D2D-722005391D56}" type="pres">
      <dgm:prSet presAssocID="{B84BF678-455A-4605-B9BA-C829F58241DB}"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dgm:spPr>
      <dgm:extLst>
        <a:ext uri="{E40237B7-FDA0-4F09-8148-C483321AD2D9}">
          <dgm14:cNvPr xmlns:dgm14="http://schemas.microsoft.com/office/drawing/2010/diagram" id="0" name="" descr="Boot"/>
        </a:ext>
      </dgm:extLst>
    </dgm:pt>
    <dgm:pt modelId="{EE262B7B-72E8-496A-90AE-9EB833ACEB83}" type="pres">
      <dgm:prSet presAssocID="{B84BF678-455A-4605-B9BA-C829F58241DB}" presName="spaceRect" presStyleCnt="0"/>
      <dgm:spPr/>
    </dgm:pt>
    <dgm:pt modelId="{8D72DA8A-1916-4E79-924E-F42C16D89851}" type="pres">
      <dgm:prSet presAssocID="{B84BF678-455A-4605-B9BA-C829F58241DB}" presName="parTx" presStyleLbl="revTx" presStyleIdx="2" presStyleCnt="3">
        <dgm:presLayoutVars>
          <dgm:chMax val="0"/>
          <dgm:chPref val="0"/>
        </dgm:presLayoutVars>
      </dgm:prSet>
      <dgm:spPr/>
      <dgm:t>
        <a:bodyPr/>
        <a:lstStyle/>
        <a:p>
          <a:endParaRPr lang="en-US"/>
        </a:p>
      </dgm:t>
    </dgm:pt>
  </dgm:ptLst>
  <dgm:cxnLst>
    <dgm:cxn modelId="{770C0234-3A7B-4587-BEBD-8A36F488B166}" type="presOf" srcId="{B84BF678-455A-4605-B9BA-C829F58241DB}" destId="{8D72DA8A-1916-4E79-924E-F42C16D89851}" srcOrd="0" destOrd="0" presId="urn:microsoft.com/office/officeart/2018/2/layout/IconVerticalSolidList"/>
    <dgm:cxn modelId="{68E440BB-8A5A-475C-A851-6E83D181F4F0}" type="presOf" srcId="{6449D015-00AC-424F-A999-67C931EF58D2}" destId="{57C0FAF8-6FF1-4F3D-9476-C668F552E6A1}" srcOrd="0" destOrd="0" presId="urn:microsoft.com/office/officeart/2018/2/layout/IconVerticalSolidList"/>
    <dgm:cxn modelId="{5AA359AB-B3B7-406F-9F1C-9132AC6B892D}" srcId="{7AF7C74C-FFFC-4BFB-9C4E-D0B743D4DCF7}" destId="{B84BF678-455A-4605-B9BA-C829F58241DB}" srcOrd="2" destOrd="0" parTransId="{E9BB413D-0969-4445-8995-2B67E934AB6F}" sibTransId="{8C0320AE-F655-4F81-B3AC-EE4439C636BC}"/>
    <dgm:cxn modelId="{76037AC6-73F5-4416-89E1-20B746C61908}" type="presOf" srcId="{7AF7C74C-FFFC-4BFB-9C4E-D0B743D4DCF7}" destId="{626797C5-6E38-4D57-B73C-D599F0FE1B01}" srcOrd="0" destOrd="0" presId="urn:microsoft.com/office/officeart/2018/2/layout/IconVerticalSolidList"/>
    <dgm:cxn modelId="{22DF0228-D853-4918-ABBF-C107989765D4}" type="presOf" srcId="{2F7AD2CB-92B5-4FB0-AB5B-817D4C4264BC}" destId="{CF4627FA-0202-4E8D-BEBA-BB0B681E586E}" srcOrd="0" destOrd="0" presId="urn:microsoft.com/office/officeart/2018/2/layout/IconVerticalSolidList"/>
    <dgm:cxn modelId="{D2DA886A-CD02-465C-93CB-BDB9E9F13DEF}" srcId="{7AF7C74C-FFFC-4BFB-9C4E-D0B743D4DCF7}" destId="{6449D015-00AC-424F-A999-67C931EF58D2}" srcOrd="1" destOrd="0" parTransId="{84477AE5-DD6C-461A-9BC8-5C91125EFE77}" sibTransId="{893D43AB-B17D-4D53-9360-03E884AE195D}"/>
    <dgm:cxn modelId="{20682492-98AF-46CF-8FA6-4719BC1CDD92}" srcId="{7AF7C74C-FFFC-4BFB-9C4E-D0B743D4DCF7}" destId="{2F7AD2CB-92B5-4FB0-AB5B-817D4C4264BC}" srcOrd="0" destOrd="0" parTransId="{86E61B6F-CBEC-4FA6-A8C8-1A17BE02E78F}" sibTransId="{F9CD9CFF-96D5-41C6-B070-F43E7C46EBB8}"/>
    <dgm:cxn modelId="{301F6235-B88F-495E-82B7-7C80AB5EE803}" type="presParOf" srcId="{626797C5-6E38-4D57-B73C-D599F0FE1B01}" destId="{943FBD4C-B2FC-49DD-A6B9-B2BD50012C48}" srcOrd="0" destOrd="0" presId="urn:microsoft.com/office/officeart/2018/2/layout/IconVerticalSolidList"/>
    <dgm:cxn modelId="{E9565BBF-F381-4517-B77F-6478272BAF96}" type="presParOf" srcId="{943FBD4C-B2FC-49DD-A6B9-B2BD50012C48}" destId="{81955EDE-0F69-4757-94FD-CC1FFC072A92}" srcOrd="0" destOrd="0" presId="urn:microsoft.com/office/officeart/2018/2/layout/IconVerticalSolidList"/>
    <dgm:cxn modelId="{5485D498-3C02-4434-8965-6163F9E21080}" type="presParOf" srcId="{943FBD4C-B2FC-49DD-A6B9-B2BD50012C48}" destId="{6107A47D-16D1-4999-9AEF-A3CA383FF610}" srcOrd="1" destOrd="0" presId="urn:microsoft.com/office/officeart/2018/2/layout/IconVerticalSolidList"/>
    <dgm:cxn modelId="{55CD3AF1-9FCF-4FB6-AA3C-31D2F56E27D5}" type="presParOf" srcId="{943FBD4C-B2FC-49DD-A6B9-B2BD50012C48}" destId="{802BD768-1B1D-4C8E-9DD6-B05B4640E5EA}" srcOrd="2" destOrd="0" presId="urn:microsoft.com/office/officeart/2018/2/layout/IconVerticalSolidList"/>
    <dgm:cxn modelId="{02DD6155-4B30-450A-862B-D6C8D04F4003}" type="presParOf" srcId="{943FBD4C-B2FC-49DD-A6B9-B2BD50012C48}" destId="{CF4627FA-0202-4E8D-BEBA-BB0B681E586E}" srcOrd="3" destOrd="0" presId="urn:microsoft.com/office/officeart/2018/2/layout/IconVerticalSolidList"/>
    <dgm:cxn modelId="{431F7AE6-19CB-4D82-B48E-D18F0B29CBC0}" type="presParOf" srcId="{626797C5-6E38-4D57-B73C-D599F0FE1B01}" destId="{FB652AC2-8C36-4318-8989-E7E9EEBE3D04}" srcOrd="1" destOrd="0" presId="urn:microsoft.com/office/officeart/2018/2/layout/IconVerticalSolidList"/>
    <dgm:cxn modelId="{B36EFB06-959A-4B9C-8A50-2FC051A2BB8F}" type="presParOf" srcId="{626797C5-6E38-4D57-B73C-D599F0FE1B01}" destId="{0E23E2A0-EEA5-4D65-99C8-383E7BAF59C6}" srcOrd="2" destOrd="0" presId="urn:microsoft.com/office/officeart/2018/2/layout/IconVerticalSolidList"/>
    <dgm:cxn modelId="{E46F676E-6E88-48BA-BE77-BAE5058CEBF3}" type="presParOf" srcId="{0E23E2A0-EEA5-4D65-99C8-383E7BAF59C6}" destId="{0BAD59DF-FF18-4504-BC2C-6DF18404F15B}" srcOrd="0" destOrd="0" presId="urn:microsoft.com/office/officeart/2018/2/layout/IconVerticalSolidList"/>
    <dgm:cxn modelId="{349CC70A-A1AF-4589-AC77-E17F27E6539A}" type="presParOf" srcId="{0E23E2A0-EEA5-4D65-99C8-383E7BAF59C6}" destId="{50E58A53-C754-4976-8B35-D6C2FDE4E5C9}" srcOrd="1" destOrd="0" presId="urn:microsoft.com/office/officeart/2018/2/layout/IconVerticalSolidList"/>
    <dgm:cxn modelId="{D0AB36F0-6F19-4A2D-89EB-CD02D22979A6}" type="presParOf" srcId="{0E23E2A0-EEA5-4D65-99C8-383E7BAF59C6}" destId="{B688691A-E8E4-4955-A25E-1638C93FE8AE}" srcOrd="2" destOrd="0" presId="urn:microsoft.com/office/officeart/2018/2/layout/IconVerticalSolidList"/>
    <dgm:cxn modelId="{325C816D-FA8F-4BC0-97C1-046CD6B703F9}" type="presParOf" srcId="{0E23E2A0-EEA5-4D65-99C8-383E7BAF59C6}" destId="{57C0FAF8-6FF1-4F3D-9476-C668F552E6A1}" srcOrd="3" destOrd="0" presId="urn:microsoft.com/office/officeart/2018/2/layout/IconVerticalSolidList"/>
    <dgm:cxn modelId="{30205CB3-A7F4-4B72-B971-1A159AC7042A}" type="presParOf" srcId="{626797C5-6E38-4D57-B73C-D599F0FE1B01}" destId="{7013A8A2-1744-4A97-B0A7-FDE96137D70D}" srcOrd="3" destOrd="0" presId="urn:microsoft.com/office/officeart/2018/2/layout/IconVerticalSolidList"/>
    <dgm:cxn modelId="{59CCCA61-0295-4DAD-8FA9-F8F41BACAEA6}" type="presParOf" srcId="{626797C5-6E38-4D57-B73C-D599F0FE1B01}" destId="{2294F186-E4F3-4B0A-90CA-BC9C4D833D71}" srcOrd="4" destOrd="0" presId="urn:microsoft.com/office/officeart/2018/2/layout/IconVerticalSolidList"/>
    <dgm:cxn modelId="{518637F2-EA3A-420F-98CB-7715AE34F2F9}" type="presParOf" srcId="{2294F186-E4F3-4B0A-90CA-BC9C4D833D71}" destId="{CC9AF556-943E-4AA3-9B4F-DD9CE9CA157D}" srcOrd="0" destOrd="0" presId="urn:microsoft.com/office/officeart/2018/2/layout/IconVerticalSolidList"/>
    <dgm:cxn modelId="{34DEFA9E-0845-449C-96B4-83AD0064C356}" type="presParOf" srcId="{2294F186-E4F3-4B0A-90CA-BC9C4D833D71}" destId="{33684EEF-69F1-4C4C-8D2D-722005391D56}" srcOrd="1" destOrd="0" presId="urn:microsoft.com/office/officeart/2018/2/layout/IconVerticalSolidList"/>
    <dgm:cxn modelId="{06FE3884-5EEF-470C-9041-50C39C273A5B}" type="presParOf" srcId="{2294F186-E4F3-4B0A-90CA-BC9C4D833D71}" destId="{EE262B7B-72E8-496A-90AE-9EB833ACEB83}" srcOrd="2" destOrd="0" presId="urn:microsoft.com/office/officeart/2018/2/layout/IconVerticalSolidList"/>
    <dgm:cxn modelId="{2EF9002B-CFA5-4679-A658-896E7B0039B7}" type="presParOf" srcId="{2294F186-E4F3-4B0A-90CA-BC9C4D833D71}" destId="{8D72DA8A-1916-4E79-924E-F42C16D89851}"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E005B2F-3EA2-46FC-8DBF-17CC8032C540}"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59E34BBC-47AD-42B0-B6F3-D7580CA712DE}">
      <dgm:prSet/>
      <dgm:spPr/>
      <dgm:t>
        <a:bodyPr/>
        <a:lstStyle/>
        <a:p>
          <a:r>
            <a:rPr lang="en-US"/>
            <a:t>Chomsky (Left) argues LMs are human- like causal explanation/understanding; risk “degrading” science if conflated with cognition. </a:t>
          </a:r>
        </a:p>
      </dgm:t>
    </dgm:pt>
    <dgm:pt modelId="{9BD06B9E-E71F-43F5-8D9F-726107814ACC}" type="parTrans" cxnId="{3C6E9FF3-53B3-4797-A121-B891639A78C1}">
      <dgm:prSet/>
      <dgm:spPr/>
      <dgm:t>
        <a:bodyPr/>
        <a:lstStyle/>
        <a:p>
          <a:endParaRPr lang="en-US"/>
        </a:p>
      </dgm:t>
    </dgm:pt>
    <dgm:pt modelId="{7C49C116-EF80-4F00-83F4-D7E5859721AD}" type="sibTrans" cxnId="{3C6E9FF3-53B3-4797-A121-B891639A78C1}">
      <dgm:prSet/>
      <dgm:spPr/>
      <dgm:t>
        <a:bodyPr/>
        <a:lstStyle/>
        <a:p>
          <a:endParaRPr lang="en-US"/>
        </a:p>
      </dgm:t>
    </dgm:pt>
    <dgm:pt modelId="{01EF8325-C6F6-4A18-8939-B47F8751325B}">
      <dgm:prSet/>
      <dgm:spPr/>
      <dgm:t>
        <a:bodyPr/>
        <a:lstStyle/>
        <a:p>
          <a:r>
            <a:rPr lang="en-US"/>
            <a:t>Hinton (Right): to predict the next word well, systems must form meaningful internal representations; “You have to be really intelligent to predict the next word really accurately.”</a:t>
          </a:r>
        </a:p>
      </dgm:t>
    </dgm:pt>
    <dgm:pt modelId="{6CFCB708-B16A-4E19-88BB-96778FE75BD8}" type="parTrans" cxnId="{D8C42845-EE7D-4C9A-B749-B95355326568}">
      <dgm:prSet/>
      <dgm:spPr/>
      <dgm:t>
        <a:bodyPr/>
        <a:lstStyle/>
        <a:p>
          <a:endParaRPr lang="en-US"/>
        </a:p>
      </dgm:t>
    </dgm:pt>
    <dgm:pt modelId="{CA1BACAD-26D7-45EC-B197-CF10940533D0}" type="sibTrans" cxnId="{D8C42845-EE7D-4C9A-B749-B95355326568}">
      <dgm:prSet/>
      <dgm:spPr/>
      <dgm:t>
        <a:bodyPr/>
        <a:lstStyle/>
        <a:p>
          <a:endParaRPr lang="en-US"/>
        </a:p>
      </dgm:t>
    </dgm:pt>
    <dgm:pt modelId="{73FBFAA8-D140-4D51-924A-106E9E6F59F8}" type="pres">
      <dgm:prSet presAssocID="{3E005B2F-3EA2-46FC-8DBF-17CC8032C540}" presName="root" presStyleCnt="0">
        <dgm:presLayoutVars>
          <dgm:dir/>
          <dgm:resizeHandles val="exact"/>
        </dgm:presLayoutVars>
      </dgm:prSet>
      <dgm:spPr/>
      <dgm:t>
        <a:bodyPr/>
        <a:lstStyle/>
        <a:p>
          <a:endParaRPr lang="en-US"/>
        </a:p>
      </dgm:t>
    </dgm:pt>
    <dgm:pt modelId="{3FC28E2A-065B-4614-93E0-5C8BCF89A547}" type="pres">
      <dgm:prSet presAssocID="{59E34BBC-47AD-42B0-B6F3-D7580CA712DE}" presName="compNode" presStyleCnt="0"/>
      <dgm:spPr/>
    </dgm:pt>
    <dgm:pt modelId="{FBD8DE15-ECA0-4CB0-AA35-3501564AD304}" type="pres">
      <dgm:prSet presAssocID="{59E34BBC-47AD-42B0-B6F3-D7580CA712DE}" presName="bgRect" presStyleLbl="bgShp" presStyleIdx="0" presStyleCnt="2"/>
      <dgm:spPr/>
    </dgm:pt>
    <dgm:pt modelId="{29EE9C6C-DE28-44E2-B024-E66F34D3AE4E}" type="pres">
      <dgm:prSet presAssocID="{59E34BBC-47AD-42B0-B6F3-D7580CA712DE}"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id="0" name="" descr="Disconnected"/>
        </a:ext>
      </dgm:extLst>
    </dgm:pt>
    <dgm:pt modelId="{953E19A3-D57B-4958-AED4-49A9A8EAADBC}" type="pres">
      <dgm:prSet presAssocID="{59E34BBC-47AD-42B0-B6F3-D7580CA712DE}" presName="spaceRect" presStyleCnt="0"/>
      <dgm:spPr/>
    </dgm:pt>
    <dgm:pt modelId="{34CB0223-F33E-4CE3-B0B9-0999E6F75164}" type="pres">
      <dgm:prSet presAssocID="{59E34BBC-47AD-42B0-B6F3-D7580CA712DE}" presName="parTx" presStyleLbl="revTx" presStyleIdx="0" presStyleCnt="2">
        <dgm:presLayoutVars>
          <dgm:chMax val="0"/>
          <dgm:chPref val="0"/>
        </dgm:presLayoutVars>
      </dgm:prSet>
      <dgm:spPr/>
      <dgm:t>
        <a:bodyPr/>
        <a:lstStyle/>
        <a:p>
          <a:endParaRPr lang="en-US"/>
        </a:p>
      </dgm:t>
    </dgm:pt>
    <dgm:pt modelId="{4F5299AE-7C6E-4CD7-B12D-1C52A4B598B5}" type="pres">
      <dgm:prSet presAssocID="{7C49C116-EF80-4F00-83F4-D7E5859721AD}" presName="sibTrans" presStyleCnt="0"/>
      <dgm:spPr/>
    </dgm:pt>
    <dgm:pt modelId="{0DEA6D3D-F1C5-4C73-9C1B-AB5DBAD860AF}" type="pres">
      <dgm:prSet presAssocID="{01EF8325-C6F6-4A18-8939-B47F8751325B}" presName="compNode" presStyleCnt="0"/>
      <dgm:spPr/>
    </dgm:pt>
    <dgm:pt modelId="{12FECB92-A25A-488D-9279-628FC11DD8EF}" type="pres">
      <dgm:prSet presAssocID="{01EF8325-C6F6-4A18-8939-B47F8751325B}" presName="bgRect" presStyleLbl="bgShp" presStyleIdx="1" presStyleCnt="2"/>
      <dgm:spPr/>
    </dgm:pt>
    <dgm:pt modelId="{289BCDAD-035A-4DAE-AD13-C88D21326858}" type="pres">
      <dgm:prSet presAssocID="{01EF8325-C6F6-4A18-8939-B47F8751325B}"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id="0" name="" descr="Playing Cards"/>
        </a:ext>
      </dgm:extLst>
    </dgm:pt>
    <dgm:pt modelId="{83BF9D03-7C07-43E8-998A-AC69B6232A0A}" type="pres">
      <dgm:prSet presAssocID="{01EF8325-C6F6-4A18-8939-B47F8751325B}" presName="spaceRect" presStyleCnt="0"/>
      <dgm:spPr/>
    </dgm:pt>
    <dgm:pt modelId="{3B59916A-C647-45B4-B13C-A8A3EB2E49C9}" type="pres">
      <dgm:prSet presAssocID="{01EF8325-C6F6-4A18-8939-B47F8751325B}" presName="parTx" presStyleLbl="revTx" presStyleIdx="1" presStyleCnt="2">
        <dgm:presLayoutVars>
          <dgm:chMax val="0"/>
          <dgm:chPref val="0"/>
        </dgm:presLayoutVars>
      </dgm:prSet>
      <dgm:spPr/>
      <dgm:t>
        <a:bodyPr/>
        <a:lstStyle/>
        <a:p>
          <a:endParaRPr lang="en-US"/>
        </a:p>
      </dgm:t>
    </dgm:pt>
  </dgm:ptLst>
  <dgm:cxnLst>
    <dgm:cxn modelId="{35C9DB00-DF91-4EBA-A427-CFE7F6AE7597}" type="presOf" srcId="{3E005B2F-3EA2-46FC-8DBF-17CC8032C540}" destId="{73FBFAA8-D140-4D51-924A-106E9E6F59F8}" srcOrd="0" destOrd="0" presId="urn:microsoft.com/office/officeart/2018/2/layout/IconVerticalSolidList"/>
    <dgm:cxn modelId="{3C6E9FF3-53B3-4797-A121-B891639A78C1}" srcId="{3E005B2F-3EA2-46FC-8DBF-17CC8032C540}" destId="{59E34BBC-47AD-42B0-B6F3-D7580CA712DE}" srcOrd="0" destOrd="0" parTransId="{9BD06B9E-E71F-43F5-8D9F-726107814ACC}" sibTransId="{7C49C116-EF80-4F00-83F4-D7E5859721AD}"/>
    <dgm:cxn modelId="{D8C42845-EE7D-4C9A-B749-B95355326568}" srcId="{3E005B2F-3EA2-46FC-8DBF-17CC8032C540}" destId="{01EF8325-C6F6-4A18-8939-B47F8751325B}" srcOrd="1" destOrd="0" parTransId="{6CFCB708-B16A-4E19-88BB-96778FE75BD8}" sibTransId="{CA1BACAD-26D7-45EC-B197-CF10940533D0}"/>
    <dgm:cxn modelId="{831AD8AF-7676-4B56-8860-33203F658ACC}" type="presOf" srcId="{59E34BBC-47AD-42B0-B6F3-D7580CA712DE}" destId="{34CB0223-F33E-4CE3-B0B9-0999E6F75164}" srcOrd="0" destOrd="0" presId="urn:microsoft.com/office/officeart/2018/2/layout/IconVerticalSolidList"/>
    <dgm:cxn modelId="{CE3647B4-09A0-4C3B-8137-16B7FF785F5B}" type="presOf" srcId="{01EF8325-C6F6-4A18-8939-B47F8751325B}" destId="{3B59916A-C647-45B4-B13C-A8A3EB2E49C9}" srcOrd="0" destOrd="0" presId="urn:microsoft.com/office/officeart/2018/2/layout/IconVerticalSolidList"/>
    <dgm:cxn modelId="{A417C57F-7863-4F38-B80C-5A69F6D20759}" type="presParOf" srcId="{73FBFAA8-D140-4D51-924A-106E9E6F59F8}" destId="{3FC28E2A-065B-4614-93E0-5C8BCF89A547}" srcOrd="0" destOrd="0" presId="urn:microsoft.com/office/officeart/2018/2/layout/IconVerticalSolidList"/>
    <dgm:cxn modelId="{53C014A3-4BDD-45F7-B2EC-375D3D53BDA2}" type="presParOf" srcId="{3FC28E2A-065B-4614-93E0-5C8BCF89A547}" destId="{FBD8DE15-ECA0-4CB0-AA35-3501564AD304}" srcOrd="0" destOrd="0" presId="urn:microsoft.com/office/officeart/2018/2/layout/IconVerticalSolidList"/>
    <dgm:cxn modelId="{3F9B67E8-305A-409F-B731-8162DA7BBD33}" type="presParOf" srcId="{3FC28E2A-065B-4614-93E0-5C8BCF89A547}" destId="{29EE9C6C-DE28-44E2-B024-E66F34D3AE4E}" srcOrd="1" destOrd="0" presId="urn:microsoft.com/office/officeart/2018/2/layout/IconVerticalSolidList"/>
    <dgm:cxn modelId="{2A3F4756-DCA7-49C8-9FBC-F6A2CFFDF13D}" type="presParOf" srcId="{3FC28E2A-065B-4614-93E0-5C8BCF89A547}" destId="{953E19A3-D57B-4958-AED4-49A9A8EAADBC}" srcOrd="2" destOrd="0" presId="urn:microsoft.com/office/officeart/2018/2/layout/IconVerticalSolidList"/>
    <dgm:cxn modelId="{C0A89F02-6BD7-4EEB-BE5F-D862EDD60FC7}" type="presParOf" srcId="{3FC28E2A-065B-4614-93E0-5C8BCF89A547}" destId="{34CB0223-F33E-4CE3-B0B9-0999E6F75164}" srcOrd="3" destOrd="0" presId="urn:microsoft.com/office/officeart/2018/2/layout/IconVerticalSolidList"/>
    <dgm:cxn modelId="{E82303AD-1A63-4C3F-9289-8F73C10C9216}" type="presParOf" srcId="{73FBFAA8-D140-4D51-924A-106E9E6F59F8}" destId="{4F5299AE-7C6E-4CD7-B12D-1C52A4B598B5}" srcOrd="1" destOrd="0" presId="urn:microsoft.com/office/officeart/2018/2/layout/IconVerticalSolidList"/>
    <dgm:cxn modelId="{267AA361-F9A4-49B1-92D0-6A8549A3C669}" type="presParOf" srcId="{73FBFAA8-D140-4D51-924A-106E9E6F59F8}" destId="{0DEA6D3D-F1C5-4C73-9C1B-AB5DBAD860AF}" srcOrd="2" destOrd="0" presId="urn:microsoft.com/office/officeart/2018/2/layout/IconVerticalSolidList"/>
    <dgm:cxn modelId="{7F39AED8-9968-4AC7-8B6A-F5FCFB2D9016}" type="presParOf" srcId="{0DEA6D3D-F1C5-4C73-9C1B-AB5DBAD860AF}" destId="{12FECB92-A25A-488D-9279-628FC11DD8EF}" srcOrd="0" destOrd="0" presId="urn:microsoft.com/office/officeart/2018/2/layout/IconVerticalSolidList"/>
    <dgm:cxn modelId="{4098C5D2-BA6F-43B5-85AC-79ECAD7D2F06}" type="presParOf" srcId="{0DEA6D3D-F1C5-4C73-9C1B-AB5DBAD860AF}" destId="{289BCDAD-035A-4DAE-AD13-C88D21326858}" srcOrd="1" destOrd="0" presId="urn:microsoft.com/office/officeart/2018/2/layout/IconVerticalSolidList"/>
    <dgm:cxn modelId="{BFDAF9AE-0D5F-4177-BEE0-3D648C5082A9}" type="presParOf" srcId="{0DEA6D3D-F1C5-4C73-9C1B-AB5DBAD860AF}" destId="{83BF9D03-7C07-43E8-998A-AC69B6232A0A}" srcOrd="2" destOrd="0" presId="urn:microsoft.com/office/officeart/2018/2/layout/IconVerticalSolidList"/>
    <dgm:cxn modelId="{CC270A86-77D6-45A0-A07A-0E8AC26EE5A9}" type="presParOf" srcId="{0DEA6D3D-F1C5-4C73-9C1B-AB5DBAD860AF}" destId="{3B59916A-C647-45B4-B13C-A8A3EB2E49C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7161EA7-E299-4DBB-BC97-684A00132739}" type="doc">
      <dgm:prSet loTypeId="urn:microsoft.com/office/officeart/2018/5/layout/IconCircleLabelList" loCatId="icon" qsTypeId="urn:microsoft.com/office/officeart/2005/8/quickstyle/simple1" qsCatId="simple" csTypeId="urn:microsoft.com/office/officeart/2005/8/colors/accent1_2" csCatId="accent1" phldr="1"/>
      <dgm:spPr/>
      <dgm:t>
        <a:bodyPr/>
        <a:lstStyle/>
        <a:p>
          <a:endParaRPr lang="en-US"/>
        </a:p>
      </dgm:t>
    </dgm:pt>
    <dgm:pt modelId="{3467B1DC-8597-4CFE-A11B-4B46A56C1C23}">
      <dgm:prSet/>
      <dgm:spPr/>
      <dgm:t>
        <a:bodyPr/>
        <a:lstStyle/>
        <a:p>
          <a:pPr>
            <a:defRPr cap="all"/>
          </a:pPr>
          <a:r>
            <a:rPr lang="en-GB"/>
            <a:t>Ex1: “A man is jogging.” ↔ “A person runs.” → Paraphrase </a:t>
          </a:r>
          <a:endParaRPr lang="en-US"/>
        </a:p>
      </dgm:t>
    </dgm:pt>
    <dgm:pt modelId="{40F05B52-0FED-49B3-ABC1-C3B9C1F995C5}" type="parTrans" cxnId="{D62BDF35-5D6B-439A-822A-DCD1B61FA649}">
      <dgm:prSet/>
      <dgm:spPr/>
      <dgm:t>
        <a:bodyPr/>
        <a:lstStyle/>
        <a:p>
          <a:endParaRPr lang="en-US"/>
        </a:p>
      </dgm:t>
    </dgm:pt>
    <dgm:pt modelId="{9E0E6035-0AC8-4884-9BD8-3072AC9E578A}" type="sibTrans" cxnId="{D62BDF35-5D6B-439A-822A-DCD1B61FA649}">
      <dgm:prSet/>
      <dgm:spPr/>
      <dgm:t>
        <a:bodyPr/>
        <a:lstStyle/>
        <a:p>
          <a:endParaRPr lang="en-US"/>
        </a:p>
      </dgm:t>
    </dgm:pt>
    <dgm:pt modelId="{10C2225D-7EE5-473E-9926-8385174965DD}">
      <dgm:prSet/>
      <dgm:spPr/>
      <dgm:t>
        <a:bodyPr/>
        <a:lstStyle/>
        <a:p>
          <a:pPr>
            <a:defRPr cap="all"/>
          </a:pPr>
          <a:r>
            <a:rPr lang="en-GB"/>
            <a:t>Ex2: “Study yields null results.” ↔ “Experiment shows strong effect.” → Not </a:t>
          </a:r>
          <a:endParaRPr lang="en-US"/>
        </a:p>
      </dgm:t>
    </dgm:pt>
    <dgm:pt modelId="{38BBE1DA-F8DF-4091-B6E8-239A9CA99922}" type="parTrans" cxnId="{7B447157-B18D-46CF-8A2A-B2C1EAEE5B08}">
      <dgm:prSet/>
      <dgm:spPr/>
      <dgm:t>
        <a:bodyPr/>
        <a:lstStyle/>
        <a:p>
          <a:endParaRPr lang="en-US"/>
        </a:p>
      </dgm:t>
    </dgm:pt>
    <dgm:pt modelId="{70B340D0-369D-43AE-A827-21B29EFFD3F7}" type="sibTrans" cxnId="{7B447157-B18D-46CF-8A2A-B2C1EAEE5B08}">
      <dgm:prSet/>
      <dgm:spPr/>
      <dgm:t>
        <a:bodyPr/>
        <a:lstStyle/>
        <a:p>
          <a:endParaRPr lang="en-US"/>
        </a:p>
      </dgm:t>
    </dgm:pt>
    <dgm:pt modelId="{706DD0BF-1C48-4932-AF37-37049CA21D2C}">
      <dgm:prSet/>
      <dgm:spPr/>
      <dgm:t>
        <a:bodyPr/>
        <a:lstStyle/>
        <a:p>
          <a:pPr>
            <a:defRPr cap="all"/>
          </a:pPr>
          <a:r>
            <a:rPr lang="en-GB"/>
            <a:t>Your turn: “The trial found no significant difference.” ↔ “The intervention had no effect.” → ? </a:t>
          </a:r>
          <a:endParaRPr lang="en-US"/>
        </a:p>
      </dgm:t>
    </dgm:pt>
    <dgm:pt modelId="{729F9494-D1B9-4524-BDA0-C37877D287BA}" type="parTrans" cxnId="{BEDB206D-98F6-4A76-80C9-2A9A2A8DC4D3}">
      <dgm:prSet/>
      <dgm:spPr/>
      <dgm:t>
        <a:bodyPr/>
        <a:lstStyle/>
        <a:p>
          <a:endParaRPr lang="en-US"/>
        </a:p>
      </dgm:t>
    </dgm:pt>
    <dgm:pt modelId="{5A88D6A5-E499-4F11-8310-C2DA6ABFF3AA}" type="sibTrans" cxnId="{BEDB206D-98F6-4A76-80C9-2A9A2A8DC4D3}">
      <dgm:prSet/>
      <dgm:spPr/>
      <dgm:t>
        <a:bodyPr/>
        <a:lstStyle/>
        <a:p>
          <a:endParaRPr lang="en-US"/>
        </a:p>
      </dgm:t>
    </dgm:pt>
    <dgm:pt modelId="{53EFA785-83E7-4160-AD63-608EF8CAC837}" type="pres">
      <dgm:prSet presAssocID="{87161EA7-E299-4DBB-BC97-684A00132739}" presName="root" presStyleCnt="0">
        <dgm:presLayoutVars>
          <dgm:dir/>
          <dgm:resizeHandles val="exact"/>
        </dgm:presLayoutVars>
      </dgm:prSet>
      <dgm:spPr/>
      <dgm:t>
        <a:bodyPr/>
        <a:lstStyle/>
        <a:p>
          <a:endParaRPr lang="en-US"/>
        </a:p>
      </dgm:t>
    </dgm:pt>
    <dgm:pt modelId="{A8550DAA-7D18-45EF-892B-934D5BEA70F5}" type="pres">
      <dgm:prSet presAssocID="{3467B1DC-8597-4CFE-A11B-4B46A56C1C23}" presName="compNode" presStyleCnt="0"/>
      <dgm:spPr/>
    </dgm:pt>
    <dgm:pt modelId="{AC806C36-B8CB-4765-BCBF-F26FD70A747B}" type="pres">
      <dgm:prSet presAssocID="{3467B1DC-8597-4CFE-A11B-4B46A56C1C23}" presName="iconBgRect" presStyleLbl="bgShp" presStyleIdx="0" presStyleCnt="3"/>
      <dgm:spPr/>
    </dgm:pt>
    <dgm:pt modelId="{B0B81FEA-49BD-45B5-9D32-3BC70D94835B}" type="pres">
      <dgm:prSet presAssocID="{3467B1DC-8597-4CFE-A11B-4B46A56C1C23}"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id="0" name="" descr="Cycling"/>
        </a:ext>
      </dgm:extLst>
    </dgm:pt>
    <dgm:pt modelId="{E02BBAFD-C1EF-4946-B662-315582D52733}" type="pres">
      <dgm:prSet presAssocID="{3467B1DC-8597-4CFE-A11B-4B46A56C1C23}" presName="spaceRect" presStyleCnt="0"/>
      <dgm:spPr/>
    </dgm:pt>
    <dgm:pt modelId="{CB935C65-52F0-4D61-B0F3-941FBE244031}" type="pres">
      <dgm:prSet presAssocID="{3467B1DC-8597-4CFE-A11B-4B46A56C1C23}" presName="textRect" presStyleLbl="revTx" presStyleIdx="0" presStyleCnt="3">
        <dgm:presLayoutVars>
          <dgm:chMax val="1"/>
          <dgm:chPref val="1"/>
        </dgm:presLayoutVars>
      </dgm:prSet>
      <dgm:spPr/>
      <dgm:t>
        <a:bodyPr/>
        <a:lstStyle/>
        <a:p>
          <a:endParaRPr lang="en-US"/>
        </a:p>
      </dgm:t>
    </dgm:pt>
    <dgm:pt modelId="{F2E77A27-425F-48BF-9026-825FA73286FD}" type="pres">
      <dgm:prSet presAssocID="{9E0E6035-0AC8-4884-9BD8-3072AC9E578A}" presName="sibTrans" presStyleCnt="0"/>
      <dgm:spPr/>
    </dgm:pt>
    <dgm:pt modelId="{EF9EEE44-3563-49F8-9893-F0DB7966AF5B}" type="pres">
      <dgm:prSet presAssocID="{10C2225D-7EE5-473E-9926-8385174965DD}" presName="compNode" presStyleCnt="0"/>
      <dgm:spPr/>
    </dgm:pt>
    <dgm:pt modelId="{1E18B083-B1C8-4192-9456-F7D62BE237BA}" type="pres">
      <dgm:prSet presAssocID="{10C2225D-7EE5-473E-9926-8385174965DD}" presName="iconBgRect" presStyleLbl="bgShp" presStyleIdx="1" presStyleCnt="3"/>
      <dgm:spPr/>
    </dgm:pt>
    <dgm:pt modelId="{53511816-880B-44EA-8F0B-9C73CA31D4B7}" type="pres">
      <dgm:prSet presAssocID="{10C2225D-7EE5-473E-9926-8385174965DD}"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id="0" name="" descr="Test tubes"/>
        </a:ext>
      </dgm:extLst>
    </dgm:pt>
    <dgm:pt modelId="{F6FD3FFB-7FD5-40E5-A23B-B5A885771664}" type="pres">
      <dgm:prSet presAssocID="{10C2225D-7EE5-473E-9926-8385174965DD}" presName="spaceRect" presStyleCnt="0"/>
      <dgm:spPr/>
    </dgm:pt>
    <dgm:pt modelId="{81234DAF-0788-472C-AB75-0D962634DE46}" type="pres">
      <dgm:prSet presAssocID="{10C2225D-7EE5-473E-9926-8385174965DD}" presName="textRect" presStyleLbl="revTx" presStyleIdx="1" presStyleCnt="3">
        <dgm:presLayoutVars>
          <dgm:chMax val="1"/>
          <dgm:chPref val="1"/>
        </dgm:presLayoutVars>
      </dgm:prSet>
      <dgm:spPr/>
      <dgm:t>
        <a:bodyPr/>
        <a:lstStyle/>
        <a:p>
          <a:endParaRPr lang="en-US"/>
        </a:p>
      </dgm:t>
    </dgm:pt>
    <dgm:pt modelId="{76D4D9E3-3D29-4AD5-A37A-114A4C8E90C8}" type="pres">
      <dgm:prSet presAssocID="{70B340D0-369D-43AE-A827-21B29EFFD3F7}" presName="sibTrans" presStyleCnt="0"/>
      <dgm:spPr/>
    </dgm:pt>
    <dgm:pt modelId="{DC877F6C-A393-4966-9DE2-427D074EA860}" type="pres">
      <dgm:prSet presAssocID="{706DD0BF-1C48-4932-AF37-37049CA21D2C}" presName="compNode" presStyleCnt="0"/>
      <dgm:spPr/>
    </dgm:pt>
    <dgm:pt modelId="{55910472-430E-4C64-9CA5-699470C60934}" type="pres">
      <dgm:prSet presAssocID="{706DD0BF-1C48-4932-AF37-37049CA21D2C}" presName="iconBgRect" presStyleLbl="bgShp" presStyleIdx="2" presStyleCnt="3"/>
      <dgm:spPr/>
    </dgm:pt>
    <dgm:pt modelId="{734C2A71-97FF-4E94-8194-D88449E95B04}" type="pres">
      <dgm:prSet presAssocID="{706DD0BF-1C48-4932-AF37-37049CA21D2C}"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dgm:spPr>
      <dgm:extLst>
        <a:ext uri="{E40237B7-FDA0-4F09-8148-C483321AD2D9}">
          <dgm14:cNvPr xmlns:dgm14="http://schemas.microsoft.com/office/drawing/2010/diagram" id="0" name="" descr="Workflow"/>
        </a:ext>
      </dgm:extLst>
    </dgm:pt>
    <dgm:pt modelId="{6AEB0CAF-A632-4FDA-A1AC-B5993D72DE9E}" type="pres">
      <dgm:prSet presAssocID="{706DD0BF-1C48-4932-AF37-37049CA21D2C}" presName="spaceRect" presStyleCnt="0"/>
      <dgm:spPr/>
    </dgm:pt>
    <dgm:pt modelId="{93BB47AC-36A4-479B-88EE-655F7FECE522}" type="pres">
      <dgm:prSet presAssocID="{706DD0BF-1C48-4932-AF37-37049CA21D2C}" presName="textRect" presStyleLbl="revTx" presStyleIdx="2" presStyleCnt="3">
        <dgm:presLayoutVars>
          <dgm:chMax val="1"/>
          <dgm:chPref val="1"/>
        </dgm:presLayoutVars>
      </dgm:prSet>
      <dgm:spPr/>
      <dgm:t>
        <a:bodyPr/>
        <a:lstStyle/>
        <a:p>
          <a:endParaRPr lang="en-US"/>
        </a:p>
      </dgm:t>
    </dgm:pt>
  </dgm:ptLst>
  <dgm:cxnLst>
    <dgm:cxn modelId="{D62BDF35-5D6B-439A-822A-DCD1B61FA649}" srcId="{87161EA7-E299-4DBB-BC97-684A00132739}" destId="{3467B1DC-8597-4CFE-A11B-4B46A56C1C23}" srcOrd="0" destOrd="0" parTransId="{40F05B52-0FED-49B3-ABC1-C3B9C1F995C5}" sibTransId="{9E0E6035-0AC8-4884-9BD8-3072AC9E578A}"/>
    <dgm:cxn modelId="{BEDB206D-98F6-4A76-80C9-2A9A2A8DC4D3}" srcId="{87161EA7-E299-4DBB-BC97-684A00132739}" destId="{706DD0BF-1C48-4932-AF37-37049CA21D2C}" srcOrd="2" destOrd="0" parTransId="{729F9494-D1B9-4524-BDA0-C37877D287BA}" sibTransId="{5A88D6A5-E499-4F11-8310-C2DA6ABFF3AA}"/>
    <dgm:cxn modelId="{88E35867-DCEA-4011-A917-7559976E7AB3}" type="presOf" srcId="{87161EA7-E299-4DBB-BC97-684A00132739}" destId="{53EFA785-83E7-4160-AD63-608EF8CAC837}" srcOrd="0" destOrd="0" presId="urn:microsoft.com/office/officeart/2018/5/layout/IconCircleLabelList"/>
    <dgm:cxn modelId="{61C0D25D-3A3D-42AE-8A35-1B07CCAD54C6}" type="presOf" srcId="{3467B1DC-8597-4CFE-A11B-4B46A56C1C23}" destId="{CB935C65-52F0-4D61-B0F3-941FBE244031}" srcOrd="0" destOrd="0" presId="urn:microsoft.com/office/officeart/2018/5/layout/IconCircleLabelList"/>
    <dgm:cxn modelId="{7B447157-B18D-46CF-8A2A-B2C1EAEE5B08}" srcId="{87161EA7-E299-4DBB-BC97-684A00132739}" destId="{10C2225D-7EE5-473E-9926-8385174965DD}" srcOrd="1" destOrd="0" parTransId="{38BBE1DA-F8DF-4091-B6E8-239A9CA99922}" sibTransId="{70B340D0-369D-43AE-A827-21B29EFFD3F7}"/>
    <dgm:cxn modelId="{1655510D-8BF5-4C6A-B0F4-12B825A0ACAA}" type="presOf" srcId="{706DD0BF-1C48-4932-AF37-37049CA21D2C}" destId="{93BB47AC-36A4-479B-88EE-655F7FECE522}" srcOrd="0" destOrd="0" presId="urn:microsoft.com/office/officeart/2018/5/layout/IconCircleLabelList"/>
    <dgm:cxn modelId="{1027CA0B-55E3-40EF-AB03-7424A7E956A0}" type="presOf" srcId="{10C2225D-7EE5-473E-9926-8385174965DD}" destId="{81234DAF-0788-472C-AB75-0D962634DE46}" srcOrd="0" destOrd="0" presId="urn:microsoft.com/office/officeart/2018/5/layout/IconCircleLabelList"/>
    <dgm:cxn modelId="{5AB4D32B-6E5B-4F1C-9B5A-5446B42F814A}" type="presParOf" srcId="{53EFA785-83E7-4160-AD63-608EF8CAC837}" destId="{A8550DAA-7D18-45EF-892B-934D5BEA70F5}" srcOrd="0" destOrd="0" presId="urn:microsoft.com/office/officeart/2018/5/layout/IconCircleLabelList"/>
    <dgm:cxn modelId="{484D06B0-F2C8-4140-9B37-7111A9E1BF0B}" type="presParOf" srcId="{A8550DAA-7D18-45EF-892B-934D5BEA70F5}" destId="{AC806C36-B8CB-4765-BCBF-F26FD70A747B}" srcOrd="0" destOrd="0" presId="urn:microsoft.com/office/officeart/2018/5/layout/IconCircleLabelList"/>
    <dgm:cxn modelId="{1E042206-5E1C-448E-A297-590886CB6D6F}" type="presParOf" srcId="{A8550DAA-7D18-45EF-892B-934D5BEA70F5}" destId="{B0B81FEA-49BD-45B5-9D32-3BC70D94835B}" srcOrd="1" destOrd="0" presId="urn:microsoft.com/office/officeart/2018/5/layout/IconCircleLabelList"/>
    <dgm:cxn modelId="{C4B81C17-854D-4B29-B2FB-89F514015082}" type="presParOf" srcId="{A8550DAA-7D18-45EF-892B-934D5BEA70F5}" destId="{E02BBAFD-C1EF-4946-B662-315582D52733}" srcOrd="2" destOrd="0" presId="urn:microsoft.com/office/officeart/2018/5/layout/IconCircleLabelList"/>
    <dgm:cxn modelId="{CC2F554E-816D-4C7F-BD4F-2AA216940F1A}" type="presParOf" srcId="{A8550DAA-7D18-45EF-892B-934D5BEA70F5}" destId="{CB935C65-52F0-4D61-B0F3-941FBE244031}" srcOrd="3" destOrd="0" presId="urn:microsoft.com/office/officeart/2018/5/layout/IconCircleLabelList"/>
    <dgm:cxn modelId="{AB34966A-9AE9-4145-AD7D-BBE837931B58}" type="presParOf" srcId="{53EFA785-83E7-4160-AD63-608EF8CAC837}" destId="{F2E77A27-425F-48BF-9026-825FA73286FD}" srcOrd="1" destOrd="0" presId="urn:microsoft.com/office/officeart/2018/5/layout/IconCircleLabelList"/>
    <dgm:cxn modelId="{C99D2615-A231-4204-A853-3696E4400185}" type="presParOf" srcId="{53EFA785-83E7-4160-AD63-608EF8CAC837}" destId="{EF9EEE44-3563-49F8-9893-F0DB7966AF5B}" srcOrd="2" destOrd="0" presId="urn:microsoft.com/office/officeart/2018/5/layout/IconCircleLabelList"/>
    <dgm:cxn modelId="{DCC4ADD1-0347-4A9E-9B89-AEE5D5817BEB}" type="presParOf" srcId="{EF9EEE44-3563-49F8-9893-F0DB7966AF5B}" destId="{1E18B083-B1C8-4192-9456-F7D62BE237BA}" srcOrd="0" destOrd="0" presId="urn:microsoft.com/office/officeart/2018/5/layout/IconCircleLabelList"/>
    <dgm:cxn modelId="{76D9AFB8-F897-45E6-9F45-6955C87EF994}" type="presParOf" srcId="{EF9EEE44-3563-49F8-9893-F0DB7966AF5B}" destId="{53511816-880B-44EA-8F0B-9C73CA31D4B7}" srcOrd="1" destOrd="0" presId="urn:microsoft.com/office/officeart/2018/5/layout/IconCircleLabelList"/>
    <dgm:cxn modelId="{FBB8B3F1-9FD1-4680-85EE-C8A208C68042}" type="presParOf" srcId="{EF9EEE44-3563-49F8-9893-F0DB7966AF5B}" destId="{F6FD3FFB-7FD5-40E5-A23B-B5A885771664}" srcOrd="2" destOrd="0" presId="urn:microsoft.com/office/officeart/2018/5/layout/IconCircleLabelList"/>
    <dgm:cxn modelId="{87F608AA-358A-44DB-A6A6-75AC3A348194}" type="presParOf" srcId="{EF9EEE44-3563-49F8-9893-F0DB7966AF5B}" destId="{81234DAF-0788-472C-AB75-0D962634DE46}" srcOrd="3" destOrd="0" presId="urn:microsoft.com/office/officeart/2018/5/layout/IconCircleLabelList"/>
    <dgm:cxn modelId="{BF48ECD0-70FB-4539-A9B6-EC2A91CE561A}" type="presParOf" srcId="{53EFA785-83E7-4160-AD63-608EF8CAC837}" destId="{76D4D9E3-3D29-4AD5-A37A-114A4C8E90C8}" srcOrd="3" destOrd="0" presId="urn:microsoft.com/office/officeart/2018/5/layout/IconCircleLabelList"/>
    <dgm:cxn modelId="{AEFE28BA-F527-4D95-B589-7FAD3FC64258}" type="presParOf" srcId="{53EFA785-83E7-4160-AD63-608EF8CAC837}" destId="{DC877F6C-A393-4966-9DE2-427D074EA860}" srcOrd="4" destOrd="0" presId="urn:microsoft.com/office/officeart/2018/5/layout/IconCircleLabelList"/>
    <dgm:cxn modelId="{222F06DF-6B18-4CF8-831E-EA3A9B2892B3}" type="presParOf" srcId="{DC877F6C-A393-4966-9DE2-427D074EA860}" destId="{55910472-430E-4C64-9CA5-699470C60934}" srcOrd="0" destOrd="0" presId="urn:microsoft.com/office/officeart/2018/5/layout/IconCircleLabelList"/>
    <dgm:cxn modelId="{F8730BE2-69D8-474F-BFB2-DAB4EAD2EC80}" type="presParOf" srcId="{DC877F6C-A393-4966-9DE2-427D074EA860}" destId="{734C2A71-97FF-4E94-8194-D88449E95B04}" srcOrd="1" destOrd="0" presId="urn:microsoft.com/office/officeart/2018/5/layout/IconCircleLabelList"/>
    <dgm:cxn modelId="{6D3B58E6-14CE-459B-B6A7-3C4D50678F37}" type="presParOf" srcId="{DC877F6C-A393-4966-9DE2-427D074EA860}" destId="{6AEB0CAF-A632-4FDA-A1AC-B5993D72DE9E}" srcOrd="2" destOrd="0" presId="urn:microsoft.com/office/officeart/2018/5/layout/IconCircleLabelList"/>
    <dgm:cxn modelId="{41CF6FA0-EE2C-4AAB-9791-AB986B1179ED}" type="presParOf" srcId="{DC877F6C-A393-4966-9DE2-427D074EA860}" destId="{93BB47AC-36A4-479B-88EE-655F7FECE522}"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DE71826-E0A8-45AD-9FE3-8EE87A0FFB1B}"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8DE7FEC5-484A-4BDE-BCE7-757508BF4B8B}">
      <dgm:prSet/>
      <dgm:spPr/>
      <dgm:t>
        <a:bodyPr/>
        <a:lstStyle/>
        <a:p>
          <a:r>
            <a:rPr lang="en-GB" dirty="0">
              <a:solidFill>
                <a:schemeClr val="bg1"/>
              </a:solidFill>
            </a:rPr>
            <a:t>“Given this abstract, list 3 threats to validity (internal/external/construct) and propose 1 fix for each. Think step-by-step and reference specific phrases.” </a:t>
          </a:r>
          <a:endParaRPr lang="en-US" dirty="0">
            <a:solidFill>
              <a:schemeClr val="bg1"/>
            </a:solidFill>
          </a:endParaRPr>
        </a:p>
      </dgm:t>
    </dgm:pt>
    <dgm:pt modelId="{BF236C4F-C2B5-46C1-BF81-F87F4F6F3A16}" type="parTrans" cxnId="{688A3F82-2BD7-4DC2-AE2A-5B7EC41C7FB0}">
      <dgm:prSet/>
      <dgm:spPr/>
      <dgm:t>
        <a:bodyPr/>
        <a:lstStyle/>
        <a:p>
          <a:endParaRPr lang="en-US"/>
        </a:p>
      </dgm:t>
    </dgm:pt>
    <dgm:pt modelId="{76B4E0DA-920B-4035-8F77-BEFF9857B281}" type="sibTrans" cxnId="{688A3F82-2BD7-4DC2-AE2A-5B7EC41C7FB0}">
      <dgm:prSet/>
      <dgm:spPr/>
      <dgm:t>
        <a:bodyPr/>
        <a:lstStyle/>
        <a:p>
          <a:endParaRPr lang="en-US"/>
        </a:p>
      </dgm:t>
    </dgm:pt>
    <dgm:pt modelId="{9155E448-9516-4605-93A3-B41A921ADCC4}">
      <dgm:prSet/>
      <dgm:spPr/>
      <dgm:t>
        <a:bodyPr/>
        <a:lstStyle/>
        <a:p>
          <a:r>
            <a:rPr lang="en-GB" dirty="0">
              <a:solidFill>
                <a:schemeClr val="bg1"/>
              </a:solidFill>
            </a:rPr>
            <a:t>Cautions: Don’t copy model’s </a:t>
          </a:r>
          <a:r>
            <a:rPr lang="en-GB" dirty="0" err="1">
              <a:solidFill>
                <a:schemeClr val="bg1"/>
              </a:solidFill>
            </a:rPr>
            <a:t>CoT</a:t>
          </a:r>
          <a:r>
            <a:rPr lang="en-GB" dirty="0">
              <a:solidFill>
                <a:schemeClr val="bg1"/>
              </a:solidFill>
            </a:rPr>
            <a:t> into assessed work verbatim.</a:t>
          </a:r>
          <a:r>
            <a:rPr lang="en-GB" dirty="0"/>
            <a:t> </a:t>
          </a:r>
          <a:endParaRPr lang="en-US" dirty="0"/>
        </a:p>
      </dgm:t>
    </dgm:pt>
    <dgm:pt modelId="{DCF5129A-703C-4CAB-B81E-3EDE203D6486}" type="parTrans" cxnId="{B584EE4D-C5CC-4D21-8E82-278DDB347CBB}">
      <dgm:prSet/>
      <dgm:spPr/>
      <dgm:t>
        <a:bodyPr/>
        <a:lstStyle/>
        <a:p>
          <a:endParaRPr lang="en-US"/>
        </a:p>
      </dgm:t>
    </dgm:pt>
    <dgm:pt modelId="{5C4251AF-A2C3-4BC0-B103-E776918C1052}" type="sibTrans" cxnId="{B584EE4D-C5CC-4D21-8E82-278DDB347CBB}">
      <dgm:prSet/>
      <dgm:spPr/>
      <dgm:t>
        <a:bodyPr/>
        <a:lstStyle/>
        <a:p>
          <a:endParaRPr lang="en-US"/>
        </a:p>
      </dgm:t>
    </dgm:pt>
    <dgm:pt modelId="{E2C982C6-E0C4-49C5-99BC-07AD6433774C}" type="pres">
      <dgm:prSet presAssocID="{7DE71826-E0A8-45AD-9FE3-8EE87A0FFB1B}" presName="root" presStyleCnt="0">
        <dgm:presLayoutVars>
          <dgm:dir/>
          <dgm:resizeHandles val="exact"/>
        </dgm:presLayoutVars>
      </dgm:prSet>
      <dgm:spPr/>
      <dgm:t>
        <a:bodyPr/>
        <a:lstStyle/>
        <a:p>
          <a:endParaRPr lang="en-US"/>
        </a:p>
      </dgm:t>
    </dgm:pt>
    <dgm:pt modelId="{78AF2B64-701E-4666-A27D-95642073B96B}" type="pres">
      <dgm:prSet presAssocID="{8DE7FEC5-484A-4BDE-BCE7-757508BF4B8B}" presName="compNode" presStyleCnt="0"/>
      <dgm:spPr/>
    </dgm:pt>
    <dgm:pt modelId="{0CBC521C-5A4A-44B6-B04E-898D582C654C}" type="pres">
      <dgm:prSet presAssocID="{8DE7FEC5-484A-4BDE-BCE7-757508BF4B8B}" presName="bgRect" presStyleLbl="bgShp" presStyleIdx="0" presStyleCnt="2"/>
      <dgm:spPr/>
    </dgm:pt>
    <dgm:pt modelId="{075D222B-16C6-45C8-8ED3-79275FEBA036}" type="pres">
      <dgm:prSet presAssocID="{8DE7FEC5-484A-4BDE-BCE7-757508BF4B8B}"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id="0" name="" descr="Cheers"/>
        </a:ext>
      </dgm:extLst>
    </dgm:pt>
    <dgm:pt modelId="{8C7D8ADB-106C-4EFF-9982-3E7DD97F0BBE}" type="pres">
      <dgm:prSet presAssocID="{8DE7FEC5-484A-4BDE-BCE7-757508BF4B8B}" presName="spaceRect" presStyleCnt="0"/>
      <dgm:spPr/>
    </dgm:pt>
    <dgm:pt modelId="{07B2D2F1-0871-4C91-9E1E-1218DFC067AA}" type="pres">
      <dgm:prSet presAssocID="{8DE7FEC5-484A-4BDE-BCE7-757508BF4B8B}" presName="parTx" presStyleLbl="revTx" presStyleIdx="0" presStyleCnt="2">
        <dgm:presLayoutVars>
          <dgm:chMax val="0"/>
          <dgm:chPref val="0"/>
        </dgm:presLayoutVars>
      </dgm:prSet>
      <dgm:spPr/>
      <dgm:t>
        <a:bodyPr/>
        <a:lstStyle/>
        <a:p>
          <a:endParaRPr lang="en-US"/>
        </a:p>
      </dgm:t>
    </dgm:pt>
    <dgm:pt modelId="{68105CEC-C040-48F7-85C5-CF1E2A2566DD}" type="pres">
      <dgm:prSet presAssocID="{76B4E0DA-920B-4035-8F77-BEFF9857B281}" presName="sibTrans" presStyleCnt="0"/>
      <dgm:spPr/>
    </dgm:pt>
    <dgm:pt modelId="{CD9B37D8-A381-443D-B9C3-53AE4434E20F}" type="pres">
      <dgm:prSet presAssocID="{9155E448-9516-4605-93A3-B41A921ADCC4}" presName="compNode" presStyleCnt="0"/>
      <dgm:spPr/>
    </dgm:pt>
    <dgm:pt modelId="{D581B27A-24A1-475B-A7EE-7E95D5555F71}" type="pres">
      <dgm:prSet presAssocID="{9155E448-9516-4605-93A3-B41A921ADCC4}" presName="bgRect" presStyleLbl="bgShp" presStyleIdx="1" presStyleCnt="2"/>
      <dgm:spPr/>
    </dgm:pt>
    <dgm:pt modelId="{BE0F37C3-E60A-4703-AC1B-B068785E7221}" type="pres">
      <dgm:prSet presAssocID="{9155E448-9516-4605-93A3-B41A921ADCC4}"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id="0" name="" descr="Closed Quotation Mark"/>
        </a:ext>
      </dgm:extLst>
    </dgm:pt>
    <dgm:pt modelId="{C3C2AD5B-210F-4F74-9355-A9F3FEC11996}" type="pres">
      <dgm:prSet presAssocID="{9155E448-9516-4605-93A3-B41A921ADCC4}" presName="spaceRect" presStyleCnt="0"/>
      <dgm:spPr/>
    </dgm:pt>
    <dgm:pt modelId="{5588FEC8-2E60-4795-A4E6-7C31FB3A584F}" type="pres">
      <dgm:prSet presAssocID="{9155E448-9516-4605-93A3-B41A921ADCC4}" presName="parTx" presStyleLbl="revTx" presStyleIdx="1" presStyleCnt="2">
        <dgm:presLayoutVars>
          <dgm:chMax val="0"/>
          <dgm:chPref val="0"/>
        </dgm:presLayoutVars>
      </dgm:prSet>
      <dgm:spPr/>
      <dgm:t>
        <a:bodyPr/>
        <a:lstStyle/>
        <a:p>
          <a:endParaRPr lang="en-US"/>
        </a:p>
      </dgm:t>
    </dgm:pt>
  </dgm:ptLst>
  <dgm:cxnLst>
    <dgm:cxn modelId="{B584EE4D-C5CC-4D21-8E82-278DDB347CBB}" srcId="{7DE71826-E0A8-45AD-9FE3-8EE87A0FFB1B}" destId="{9155E448-9516-4605-93A3-B41A921ADCC4}" srcOrd="1" destOrd="0" parTransId="{DCF5129A-703C-4CAB-B81E-3EDE203D6486}" sibTransId="{5C4251AF-A2C3-4BC0-B103-E776918C1052}"/>
    <dgm:cxn modelId="{688A3F82-2BD7-4DC2-AE2A-5B7EC41C7FB0}" srcId="{7DE71826-E0A8-45AD-9FE3-8EE87A0FFB1B}" destId="{8DE7FEC5-484A-4BDE-BCE7-757508BF4B8B}" srcOrd="0" destOrd="0" parTransId="{BF236C4F-C2B5-46C1-BF81-F87F4F6F3A16}" sibTransId="{76B4E0DA-920B-4035-8F77-BEFF9857B281}"/>
    <dgm:cxn modelId="{53E47931-2D09-411A-BD68-48C3E20F7712}" type="presOf" srcId="{9155E448-9516-4605-93A3-B41A921ADCC4}" destId="{5588FEC8-2E60-4795-A4E6-7C31FB3A584F}" srcOrd="0" destOrd="0" presId="urn:microsoft.com/office/officeart/2018/2/layout/IconVerticalSolidList"/>
    <dgm:cxn modelId="{190224C9-BD9B-4A0F-86AD-F580CE87136E}" type="presOf" srcId="{8DE7FEC5-484A-4BDE-BCE7-757508BF4B8B}" destId="{07B2D2F1-0871-4C91-9E1E-1218DFC067AA}" srcOrd="0" destOrd="0" presId="urn:microsoft.com/office/officeart/2018/2/layout/IconVerticalSolidList"/>
    <dgm:cxn modelId="{B47DCA33-500A-4F06-B6D4-E0A5E2EA8E98}" type="presOf" srcId="{7DE71826-E0A8-45AD-9FE3-8EE87A0FFB1B}" destId="{E2C982C6-E0C4-49C5-99BC-07AD6433774C}" srcOrd="0" destOrd="0" presId="urn:microsoft.com/office/officeart/2018/2/layout/IconVerticalSolidList"/>
    <dgm:cxn modelId="{4D191BA1-4A37-476C-9F5C-34D87EA42549}" type="presParOf" srcId="{E2C982C6-E0C4-49C5-99BC-07AD6433774C}" destId="{78AF2B64-701E-4666-A27D-95642073B96B}" srcOrd="0" destOrd="0" presId="urn:microsoft.com/office/officeart/2018/2/layout/IconVerticalSolidList"/>
    <dgm:cxn modelId="{3347E180-05B4-454F-A8F8-DED30B51D971}" type="presParOf" srcId="{78AF2B64-701E-4666-A27D-95642073B96B}" destId="{0CBC521C-5A4A-44B6-B04E-898D582C654C}" srcOrd="0" destOrd="0" presId="urn:microsoft.com/office/officeart/2018/2/layout/IconVerticalSolidList"/>
    <dgm:cxn modelId="{6BBA9357-37BA-4693-8EB8-34CDAF815B02}" type="presParOf" srcId="{78AF2B64-701E-4666-A27D-95642073B96B}" destId="{075D222B-16C6-45C8-8ED3-79275FEBA036}" srcOrd="1" destOrd="0" presId="urn:microsoft.com/office/officeart/2018/2/layout/IconVerticalSolidList"/>
    <dgm:cxn modelId="{FF2D145D-926B-44B3-A8E7-BF4A1B192A0D}" type="presParOf" srcId="{78AF2B64-701E-4666-A27D-95642073B96B}" destId="{8C7D8ADB-106C-4EFF-9982-3E7DD97F0BBE}" srcOrd="2" destOrd="0" presId="urn:microsoft.com/office/officeart/2018/2/layout/IconVerticalSolidList"/>
    <dgm:cxn modelId="{28A92C94-9BC5-48D7-A1CF-7FB020239167}" type="presParOf" srcId="{78AF2B64-701E-4666-A27D-95642073B96B}" destId="{07B2D2F1-0871-4C91-9E1E-1218DFC067AA}" srcOrd="3" destOrd="0" presId="urn:microsoft.com/office/officeart/2018/2/layout/IconVerticalSolidList"/>
    <dgm:cxn modelId="{FC7114F7-1E0D-475C-8046-A7767E7043F8}" type="presParOf" srcId="{E2C982C6-E0C4-49C5-99BC-07AD6433774C}" destId="{68105CEC-C040-48F7-85C5-CF1E2A2566DD}" srcOrd="1" destOrd="0" presId="urn:microsoft.com/office/officeart/2018/2/layout/IconVerticalSolidList"/>
    <dgm:cxn modelId="{0DA9BA7F-1F19-448A-B515-7EA6111EFFCE}" type="presParOf" srcId="{E2C982C6-E0C4-49C5-99BC-07AD6433774C}" destId="{CD9B37D8-A381-443D-B9C3-53AE4434E20F}" srcOrd="2" destOrd="0" presId="urn:microsoft.com/office/officeart/2018/2/layout/IconVerticalSolidList"/>
    <dgm:cxn modelId="{BF21F5FD-7AD1-4489-B8BF-A20455395F4C}" type="presParOf" srcId="{CD9B37D8-A381-443D-B9C3-53AE4434E20F}" destId="{D581B27A-24A1-475B-A7EE-7E95D5555F71}" srcOrd="0" destOrd="0" presId="urn:microsoft.com/office/officeart/2018/2/layout/IconVerticalSolidList"/>
    <dgm:cxn modelId="{C7744055-D830-4637-8468-7E2F8F299D46}" type="presParOf" srcId="{CD9B37D8-A381-443D-B9C3-53AE4434E20F}" destId="{BE0F37C3-E60A-4703-AC1B-B068785E7221}" srcOrd="1" destOrd="0" presId="urn:microsoft.com/office/officeart/2018/2/layout/IconVerticalSolidList"/>
    <dgm:cxn modelId="{B75828CB-7DD1-4CD2-B270-7E853B53E81E}" type="presParOf" srcId="{CD9B37D8-A381-443D-B9C3-53AE4434E20F}" destId="{C3C2AD5B-210F-4F74-9355-A9F3FEC11996}" srcOrd="2" destOrd="0" presId="urn:microsoft.com/office/officeart/2018/2/layout/IconVerticalSolidList"/>
    <dgm:cxn modelId="{549DBFC6-34E3-49AB-9161-B44398D18773}" type="presParOf" srcId="{CD9B37D8-A381-443D-B9C3-53AE4434E20F}" destId="{5588FEC8-2E60-4795-A4E6-7C31FB3A584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16B15E1-DCF6-46A0-A06A-696477C3014C}"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9F6EDF7B-FFCD-42B5-9DAB-506BC9AC09A9}">
      <dgm:prSet/>
      <dgm:spPr/>
      <dgm:t>
        <a:bodyPr/>
        <a:lstStyle/>
        <a:p>
          <a:r>
            <a:rPr lang="en-GB"/>
            <a:t>Model Context Protocol (MCP): An open standard (introduced by Anthropic in 2024) for connecting LLMs to external tools, data sources, and services, enabling real-time integration like database queries or API calls. </a:t>
          </a:r>
          <a:endParaRPr lang="en-US"/>
        </a:p>
      </dgm:t>
    </dgm:pt>
    <dgm:pt modelId="{958AAE7E-8D53-46E8-95D4-36795030B048}" type="parTrans" cxnId="{B59047FE-865A-461E-B2D4-988561437455}">
      <dgm:prSet/>
      <dgm:spPr/>
      <dgm:t>
        <a:bodyPr/>
        <a:lstStyle/>
        <a:p>
          <a:endParaRPr lang="en-US"/>
        </a:p>
      </dgm:t>
    </dgm:pt>
    <dgm:pt modelId="{451F6048-FCF7-47DE-8B3F-C0C28AAC1B36}" type="sibTrans" cxnId="{B59047FE-865A-461E-B2D4-988561437455}">
      <dgm:prSet/>
      <dgm:spPr/>
      <dgm:t>
        <a:bodyPr/>
        <a:lstStyle/>
        <a:p>
          <a:endParaRPr lang="en-US"/>
        </a:p>
      </dgm:t>
    </dgm:pt>
    <dgm:pt modelId="{26AD25B0-1AD0-44CF-AABD-149872D120D4}">
      <dgm:prSet/>
      <dgm:spPr/>
      <dgm:t>
        <a:bodyPr/>
        <a:lstStyle/>
        <a:p>
          <a:r>
            <a:rPr lang="en-GB"/>
            <a:t>Applications: In studies, use multi-agent setups for team-like brainstorming; MCP allows LLMs to fetch live data without hallucinations. </a:t>
          </a:r>
          <a:endParaRPr lang="en-US"/>
        </a:p>
      </dgm:t>
    </dgm:pt>
    <dgm:pt modelId="{F3210EE9-9436-4109-93F4-B51F6613CBCC}" type="parTrans" cxnId="{3F61E031-3A85-47D1-A8FE-A98E050F7C77}">
      <dgm:prSet/>
      <dgm:spPr/>
      <dgm:t>
        <a:bodyPr/>
        <a:lstStyle/>
        <a:p>
          <a:endParaRPr lang="en-US"/>
        </a:p>
      </dgm:t>
    </dgm:pt>
    <dgm:pt modelId="{808E9ACF-65EB-46B9-B686-64BA779E51C6}" type="sibTrans" cxnId="{3F61E031-3A85-47D1-A8FE-A98E050F7C77}">
      <dgm:prSet/>
      <dgm:spPr/>
      <dgm:t>
        <a:bodyPr/>
        <a:lstStyle/>
        <a:p>
          <a:endParaRPr lang="en-US"/>
        </a:p>
      </dgm:t>
    </dgm:pt>
    <dgm:pt modelId="{139FE3A1-C062-4F70-8CE5-4890FC0B7E2B}">
      <dgm:prSet/>
      <dgm:spPr/>
      <dgm:t>
        <a:bodyPr/>
        <a:lstStyle/>
        <a:p>
          <a:r>
            <a:rPr lang="en-GB"/>
            <a:t>Example: An agent for literature search + another for summarization, connected via MCP to academic databases. </a:t>
          </a:r>
          <a:endParaRPr lang="en-US"/>
        </a:p>
      </dgm:t>
    </dgm:pt>
    <dgm:pt modelId="{3202BCBD-7BCB-466F-8EE7-B8EB23289B1E}" type="parTrans" cxnId="{6F09CB1B-10E4-42E1-9A76-EA4F6A0343BA}">
      <dgm:prSet/>
      <dgm:spPr/>
      <dgm:t>
        <a:bodyPr/>
        <a:lstStyle/>
        <a:p>
          <a:endParaRPr lang="en-US"/>
        </a:p>
      </dgm:t>
    </dgm:pt>
    <dgm:pt modelId="{5D638805-F36C-44B3-A55A-9021FB8BE64A}" type="sibTrans" cxnId="{6F09CB1B-10E4-42E1-9A76-EA4F6A0343BA}">
      <dgm:prSet/>
      <dgm:spPr/>
      <dgm:t>
        <a:bodyPr/>
        <a:lstStyle/>
        <a:p>
          <a:endParaRPr lang="en-US"/>
        </a:p>
      </dgm:t>
    </dgm:pt>
    <dgm:pt modelId="{D82BC444-A6DA-4C1F-9017-9A2C0B7AC401}" type="pres">
      <dgm:prSet presAssocID="{C16B15E1-DCF6-46A0-A06A-696477C3014C}" presName="root" presStyleCnt="0">
        <dgm:presLayoutVars>
          <dgm:dir/>
          <dgm:resizeHandles val="exact"/>
        </dgm:presLayoutVars>
      </dgm:prSet>
      <dgm:spPr/>
      <dgm:t>
        <a:bodyPr/>
        <a:lstStyle/>
        <a:p>
          <a:endParaRPr lang="en-US"/>
        </a:p>
      </dgm:t>
    </dgm:pt>
    <dgm:pt modelId="{F3FE7C69-3AA2-48C9-A5D0-7E85AEAC19A1}" type="pres">
      <dgm:prSet presAssocID="{9F6EDF7B-FFCD-42B5-9DAB-506BC9AC09A9}" presName="compNode" presStyleCnt="0"/>
      <dgm:spPr/>
    </dgm:pt>
    <dgm:pt modelId="{07CA9FC0-D9C8-4CD2-90AA-60490CFEB7DA}" type="pres">
      <dgm:prSet presAssocID="{9F6EDF7B-FFCD-42B5-9DAB-506BC9AC09A9}" presName="bgRect" presStyleLbl="bgShp" presStyleIdx="0" presStyleCnt="3"/>
      <dgm:spPr/>
    </dgm:pt>
    <dgm:pt modelId="{13D50565-0F78-4453-9121-F022DFACE55B}" type="pres">
      <dgm:prSet presAssocID="{9F6EDF7B-FFCD-42B5-9DAB-506BC9AC09A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id="0" name="" descr="Network Diagram"/>
        </a:ext>
      </dgm:extLst>
    </dgm:pt>
    <dgm:pt modelId="{928BA151-6F4F-46C9-A212-F5C8CE1487D9}" type="pres">
      <dgm:prSet presAssocID="{9F6EDF7B-FFCD-42B5-9DAB-506BC9AC09A9}" presName="spaceRect" presStyleCnt="0"/>
      <dgm:spPr/>
    </dgm:pt>
    <dgm:pt modelId="{DB96E130-1955-4D65-AA6F-6E63AC8199C3}" type="pres">
      <dgm:prSet presAssocID="{9F6EDF7B-FFCD-42B5-9DAB-506BC9AC09A9}" presName="parTx" presStyleLbl="revTx" presStyleIdx="0" presStyleCnt="3">
        <dgm:presLayoutVars>
          <dgm:chMax val="0"/>
          <dgm:chPref val="0"/>
        </dgm:presLayoutVars>
      </dgm:prSet>
      <dgm:spPr/>
      <dgm:t>
        <a:bodyPr/>
        <a:lstStyle/>
        <a:p>
          <a:endParaRPr lang="en-US"/>
        </a:p>
      </dgm:t>
    </dgm:pt>
    <dgm:pt modelId="{6E781C3B-D677-47AE-9C60-947D9966767F}" type="pres">
      <dgm:prSet presAssocID="{451F6048-FCF7-47DE-8B3F-C0C28AAC1B36}" presName="sibTrans" presStyleCnt="0"/>
      <dgm:spPr/>
    </dgm:pt>
    <dgm:pt modelId="{7F576457-78D7-4919-8159-62CAFB17B79B}" type="pres">
      <dgm:prSet presAssocID="{26AD25B0-1AD0-44CF-AABD-149872D120D4}" presName="compNode" presStyleCnt="0"/>
      <dgm:spPr/>
    </dgm:pt>
    <dgm:pt modelId="{1853C34D-9DBF-46F9-9842-D3C2EEBEC3E6}" type="pres">
      <dgm:prSet presAssocID="{26AD25B0-1AD0-44CF-AABD-149872D120D4}" presName="bgRect" presStyleLbl="bgShp" presStyleIdx="1" presStyleCnt="3"/>
      <dgm:spPr/>
    </dgm:pt>
    <dgm:pt modelId="{168C6A98-A8B2-49AA-8645-B753098AF50E}" type="pres">
      <dgm:prSet presAssocID="{26AD25B0-1AD0-44CF-AABD-149872D120D4}"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id="0" name="" descr="Head with Gears"/>
        </a:ext>
      </dgm:extLst>
    </dgm:pt>
    <dgm:pt modelId="{7FD43244-B2AF-431F-8368-25E4C4F59DF4}" type="pres">
      <dgm:prSet presAssocID="{26AD25B0-1AD0-44CF-AABD-149872D120D4}" presName="spaceRect" presStyleCnt="0"/>
      <dgm:spPr/>
    </dgm:pt>
    <dgm:pt modelId="{6A21CC01-EA15-401B-984C-A884E5B644CD}" type="pres">
      <dgm:prSet presAssocID="{26AD25B0-1AD0-44CF-AABD-149872D120D4}" presName="parTx" presStyleLbl="revTx" presStyleIdx="1" presStyleCnt="3">
        <dgm:presLayoutVars>
          <dgm:chMax val="0"/>
          <dgm:chPref val="0"/>
        </dgm:presLayoutVars>
      </dgm:prSet>
      <dgm:spPr/>
      <dgm:t>
        <a:bodyPr/>
        <a:lstStyle/>
        <a:p>
          <a:endParaRPr lang="en-US"/>
        </a:p>
      </dgm:t>
    </dgm:pt>
    <dgm:pt modelId="{3CA7DFD9-10C3-456E-BC43-EC1C00C0CD54}" type="pres">
      <dgm:prSet presAssocID="{808E9ACF-65EB-46B9-B686-64BA779E51C6}" presName="sibTrans" presStyleCnt="0"/>
      <dgm:spPr/>
    </dgm:pt>
    <dgm:pt modelId="{4A31E66E-89DB-4253-B241-CF16491BC9D5}" type="pres">
      <dgm:prSet presAssocID="{139FE3A1-C062-4F70-8CE5-4890FC0B7E2B}" presName="compNode" presStyleCnt="0"/>
      <dgm:spPr/>
    </dgm:pt>
    <dgm:pt modelId="{12FCA712-1C25-4CAC-B03C-23A4C1FDCBC2}" type="pres">
      <dgm:prSet presAssocID="{139FE3A1-C062-4F70-8CE5-4890FC0B7E2B}" presName="bgRect" presStyleLbl="bgShp" presStyleIdx="2" presStyleCnt="3"/>
      <dgm:spPr/>
    </dgm:pt>
    <dgm:pt modelId="{CDE7783C-21DA-4F04-BA34-5E37B5239BD9}" type="pres">
      <dgm:prSet presAssocID="{139FE3A1-C062-4F70-8CE5-4890FC0B7E2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xmlns="" r:embed="rId6"/>
              </a:ext>
            </a:extLst>
          </a:blip>
          <a:stretch>
            <a:fillRect/>
          </a:stretch>
        </a:blipFill>
        <a:ln>
          <a:noFill/>
        </a:ln>
      </dgm:spPr>
      <dgm:extLst>
        <a:ext uri="{E40237B7-FDA0-4F09-8148-C483321AD2D9}">
          <dgm14:cNvPr xmlns:dgm14="http://schemas.microsoft.com/office/drawing/2010/diagram" id="0" name="" descr="Internet Of Things with solid fill"/>
        </a:ext>
      </dgm:extLst>
    </dgm:pt>
    <dgm:pt modelId="{8E605D11-131A-4E60-8C1A-7B4A7DC949D7}" type="pres">
      <dgm:prSet presAssocID="{139FE3A1-C062-4F70-8CE5-4890FC0B7E2B}" presName="spaceRect" presStyleCnt="0"/>
      <dgm:spPr/>
    </dgm:pt>
    <dgm:pt modelId="{4EECD85A-B753-4AE1-B416-E39B3A5C838D}" type="pres">
      <dgm:prSet presAssocID="{139FE3A1-C062-4F70-8CE5-4890FC0B7E2B}" presName="parTx" presStyleLbl="revTx" presStyleIdx="2" presStyleCnt="3">
        <dgm:presLayoutVars>
          <dgm:chMax val="0"/>
          <dgm:chPref val="0"/>
        </dgm:presLayoutVars>
      </dgm:prSet>
      <dgm:spPr/>
      <dgm:t>
        <a:bodyPr/>
        <a:lstStyle/>
        <a:p>
          <a:endParaRPr lang="en-US"/>
        </a:p>
      </dgm:t>
    </dgm:pt>
  </dgm:ptLst>
  <dgm:cxnLst>
    <dgm:cxn modelId="{A18149BB-7E6F-4F92-98EC-C4B813DBA858}" type="presOf" srcId="{26AD25B0-1AD0-44CF-AABD-149872D120D4}" destId="{6A21CC01-EA15-401B-984C-A884E5B644CD}" srcOrd="0" destOrd="0" presId="urn:microsoft.com/office/officeart/2018/2/layout/IconVerticalSolidList"/>
    <dgm:cxn modelId="{3F61E031-3A85-47D1-A8FE-A98E050F7C77}" srcId="{C16B15E1-DCF6-46A0-A06A-696477C3014C}" destId="{26AD25B0-1AD0-44CF-AABD-149872D120D4}" srcOrd="1" destOrd="0" parTransId="{F3210EE9-9436-4109-93F4-B51F6613CBCC}" sibTransId="{808E9ACF-65EB-46B9-B686-64BA779E51C6}"/>
    <dgm:cxn modelId="{CCB3DB97-9DA6-42F1-9855-949A891999E4}" type="presOf" srcId="{139FE3A1-C062-4F70-8CE5-4890FC0B7E2B}" destId="{4EECD85A-B753-4AE1-B416-E39B3A5C838D}" srcOrd="0" destOrd="0" presId="urn:microsoft.com/office/officeart/2018/2/layout/IconVerticalSolidList"/>
    <dgm:cxn modelId="{AC60D231-BBFA-4689-9F5D-56B4F0957AAD}" type="presOf" srcId="{C16B15E1-DCF6-46A0-A06A-696477C3014C}" destId="{D82BC444-A6DA-4C1F-9017-9A2C0B7AC401}" srcOrd="0" destOrd="0" presId="urn:microsoft.com/office/officeart/2018/2/layout/IconVerticalSolidList"/>
    <dgm:cxn modelId="{B59047FE-865A-461E-B2D4-988561437455}" srcId="{C16B15E1-DCF6-46A0-A06A-696477C3014C}" destId="{9F6EDF7B-FFCD-42B5-9DAB-506BC9AC09A9}" srcOrd="0" destOrd="0" parTransId="{958AAE7E-8D53-46E8-95D4-36795030B048}" sibTransId="{451F6048-FCF7-47DE-8B3F-C0C28AAC1B36}"/>
    <dgm:cxn modelId="{6F09CB1B-10E4-42E1-9A76-EA4F6A0343BA}" srcId="{C16B15E1-DCF6-46A0-A06A-696477C3014C}" destId="{139FE3A1-C062-4F70-8CE5-4890FC0B7E2B}" srcOrd="2" destOrd="0" parTransId="{3202BCBD-7BCB-466F-8EE7-B8EB23289B1E}" sibTransId="{5D638805-F36C-44B3-A55A-9021FB8BE64A}"/>
    <dgm:cxn modelId="{D9B62EB8-E97D-42C4-A720-38726E488FDF}" type="presOf" srcId="{9F6EDF7B-FFCD-42B5-9DAB-506BC9AC09A9}" destId="{DB96E130-1955-4D65-AA6F-6E63AC8199C3}" srcOrd="0" destOrd="0" presId="urn:microsoft.com/office/officeart/2018/2/layout/IconVerticalSolidList"/>
    <dgm:cxn modelId="{9CD92C0B-46E1-4B27-9413-244A841DBCC7}" type="presParOf" srcId="{D82BC444-A6DA-4C1F-9017-9A2C0B7AC401}" destId="{F3FE7C69-3AA2-48C9-A5D0-7E85AEAC19A1}" srcOrd="0" destOrd="0" presId="urn:microsoft.com/office/officeart/2018/2/layout/IconVerticalSolidList"/>
    <dgm:cxn modelId="{1FD248A8-A7FC-42BF-B06F-76ACBF853198}" type="presParOf" srcId="{F3FE7C69-3AA2-48C9-A5D0-7E85AEAC19A1}" destId="{07CA9FC0-D9C8-4CD2-90AA-60490CFEB7DA}" srcOrd="0" destOrd="0" presId="urn:microsoft.com/office/officeart/2018/2/layout/IconVerticalSolidList"/>
    <dgm:cxn modelId="{6663884D-1A7A-4EBA-BD86-22A8CBFDB362}" type="presParOf" srcId="{F3FE7C69-3AA2-48C9-A5D0-7E85AEAC19A1}" destId="{13D50565-0F78-4453-9121-F022DFACE55B}" srcOrd="1" destOrd="0" presId="urn:microsoft.com/office/officeart/2018/2/layout/IconVerticalSolidList"/>
    <dgm:cxn modelId="{790D9964-7A8B-4B36-B14B-3EB70EE00013}" type="presParOf" srcId="{F3FE7C69-3AA2-48C9-A5D0-7E85AEAC19A1}" destId="{928BA151-6F4F-46C9-A212-F5C8CE1487D9}" srcOrd="2" destOrd="0" presId="urn:microsoft.com/office/officeart/2018/2/layout/IconVerticalSolidList"/>
    <dgm:cxn modelId="{52B9E9ED-1FF8-4643-8747-484A0FE47E2B}" type="presParOf" srcId="{F3FE7C69-3AA2-48C9-A5D0-7E85AEAC19A1}" destId="{DB96E130-1955-4D65-AA6F-6E63AC8199C3}" srcOrd="3" destOrd="0" presId="urn:microsoft.com/office/officeart/2018/2/layout/IconVerticalSolidList"/>
    <dgm:cxn modelId="{D5948171-2D9C-42EE-8938-2E62236F89B2}" type="presParOf" srcId="{D82BC444-A6DA-4C1F-9017-9A2C0B7AC401}" destId="{6E781C3B-D677-47AE-9C60-947D9966767F}" srcOrd="1" destOrd="0" presId="urn:microsoft.com/office/officeart/2018/2/layout/IconVerticalSolidList"/>
    <dgm:cxn modelId="{E6B7F164-F703-46C1-954D-EEA15D31EA8B}" type="presParOf" srcId="{D82BC444-A6DA-4C1F-9017-9A2C0B7AC401}" destId="{7F576457-78D7-4919-8159-62CAFB17B79B}" srcOrd="2" destOrd="0" presId="urn:microsoft.com/office/officeart/2018/2/layout/IconVerticalSolidList"/>
    <dgm:cxn modelId="{C82DF388-2A13-49CE-BAAE-5F3AC4D8C027}" type="presParOf" srcId="{7F576457-78D7-4919-8159-62CAFB17B79B}" destId="{1853C34D-9DBF-46F9-9842-D3C2EEBEC3E6}" srcOrd="0" destOrd="0" presId="urn:microsoft.com/office/officeart/2018/2/layout/IconVerticalSolidList"/>
    <dgm:cxn modelId="{48D6FD75-474F-4EB5-9510-6B426A38D9BC}" type="presParOf" srcId="{7F576457-78D7-4919-8159-62CAFB17B79B}" destId="{168C6A98-A8B2-49AA-8645-B753098AF50E}" srcOrd="1" destOrd="0" presId="urn:microsoft.com/office/officeart/2018/2/layout/IconVerticalSolidList"/>
    <dgm:cxn modelId="{89958879-B05B-4C19-99D6-19D50F02B2E6}" type="presParOf" srcId="{7F576457-78D7-4919-8159-62CAFB17B79B}" destId="{7FD43244-B2AF-431F-8368-25E4C4F59DF4}" srcOrd="2" destOrd="0" presId="urn:microsoft.com/office/officeart/2018/2/layout/IconVerticalSolidList"/>
    <dgm:cxn modelId="{7A469CDB-61F2-4B37-A6A9-4903BBAEF645}" type="presParOf" srcId="{7F576457-78D7-4919-8159-62CAFB17B79B}" destId="{6A21CC01-EA15-401B-984C-A884E5B644CD}" srcOrd="3" destOrd="0" presId="urn:microsoft.com/office/officeart/2018/2/layout/IconVerticalSolidList"/>
    <dgm:cxn modelId="{72A39DF6-081B-4484-B1B8-E4C5BADDFA05}" type="presParOf" srcId="{D82BC444-A6DA-4C1F-9017-9A2C0B7AC401}" destId="{3CA7DFD9-10C3-456E-BC43-EC1C00C0CD54}" srcOrd="3" destOrd="0" presId="urn:microsoft.com/office/officeart/2018/2/layout/IconVerticalSolidList"/>
    <dgm:cxn modelId="{191823BE-1E65-4575-B35D-6878C7C9D624}" type="presParOf" srcId="{D82BC444-A6DA-4C1F-9017-9A2C0B7AC401}" destId="{4A31E66E-89DB-4253-B241-CF16491BC9D5}" srcOrd="4" destOrd="0" presId="urn:microsoft.com/office/officeart/2018/2/layout/IconVerticalSolidList"/>
    <dgm:cxn modelId="{DE239043-54F9-4043-890E-55379EDABCB2}" type="presParOf" srcId="{4A31E66E-89DB-4253-B241-CF16491BC9D5}" destId="{12FCA712-1C25-4CAC-B03C-23A4C1FDCBC2}" srcOrd="0" destOrd="0" presId="urn:microsoft.com/office/officeart/2018/2/layout/IconVerticalSolidList"/>
    <dgm:cxn modelId="{B4D4D137-F869-4D09-BE83-3A9B448B9FEE}" type="presParOf" srcId="{4A31E66E-89DB-4253-B241-CF16491BC9D5}" destId="{CDE7783C-21DA-4F04-BA34-5E37B5239BD9}" srcOrd="1" destOrd="0" presId="urn:microsoft.com/office/officeart/2018/2/layout/IconVerticalSolidList"/>
    <dgm:cxn modelId="{C61E224E-3BBF-4D0B-9C43-E7294B25538F}" type="presParOf" srcId="{4A31E66E-89DB-4253-B241-CF16491BC9D5}" destId="{8E605D11-131A-4E60-8C1A-7B4A7DC949D7}" srcOrd="2" destOrd="0" presId="urn:microsoft.com/office/officeart/2018/2/layout/IconVerticalSolidList"/>
    <dgm:cxn modelId="{DBFB5B9F-A9FD-4633-B51E-A28697C7F398}" type="presParOf" srcId="{4A31E66E-89DB-4253-B241-CF16491BC9D5}" destId="{4EECD85A-B753-4AE1-B416-E39B3A5C838D}"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3841C08-C200-4E4C-B39E-FC57727FEE5D}" type="doc">
      <dgm:prSet loTypeId="urn:microsoft.com/office/officeart/2018/2/layout/IconLabelDescriptionList" loCatId="icon" qsTypeId="urn:microsoft.com/office/officeart/2005/8/quickstyle/simple1" qsCatId="simple" csTypeId="urn:microsoft.com/office/officeart/2005/8/colors/accent2_2" csCatId="accent2" phldr="1"/>
      <dgm:spPr/>
      <dgm:t>
        <a:bodyPr/>
        <a:lstStyle/>
        <a:p>
          <a:endParaRPr lang="en-US"/>
        </a:p>
      </dgm:t>
    </dgm:pt>
    <dgm:pt modelId="{D783E295-EFC4-4DC7-BC83-73AA54915EEE}">
      <dgm:prSet/>
      <dgm:spPr/>
      <dgm:t>
        <a:bodyPr/>
        <a:lstStyle/>
        <a:p>
          <a:pPr rtl="0">
            <a:lnSpc>
              <a:spcPct val="100000"/>
            </a:lnSpc>
            <a:defRPr b="1"/>
          </a:pPr>
          <a:r>
            <a:rPr lang="en-GB" b="1" dirty="0"/>
            <a:t>Company: </a:t>
          </a:r>
          <a:r>
            <a:rPr lang="en-GB" b="1" dirty="0">
              <a:latin typeface="Calibri Light"/>
            </a:rPr>
            <a:t/>
          </a:r>
          <a:br>
            <a:rPr lang="en-GB" b="1" dirty="0">
              <a:latin typeface="Calibri Light"/>
            </a:rPr>
          </a:br>
          <a:r>
            <a:rPr lang="en-GB" b="0" dirty="0"/>
            <a:t>Maple &amp; Co., a 40-person UK SME that sells medical office supplies.</a:t>
          </a:r>
          <a:r>
            <a:rPr lang="en-GB" dirty="0"/>
            <a:t> </a:t>
          </a:r>
          <a:endParaRPr lang="en-US" dirty="0"/>
        </a:p>
      </dgm:t>
    </dgm:pt>
    <dgm:pt modelId="{07D61722-EF24-4184-9F59-7E1CA38E4DF9}" type="parTrans" cxnId="{626625E5-BEF0-42FB-AE15-7FBA3D0D7588}">
      <dgm:prSet/>
      <dgm:spPr/>
      <dgm:t>
        <a:bodyPr/>
        <a:lstStyle/>
        <a:p>
          <a:endParaRPr lang="en-US"/>
        </a:p>
      </dgm:t>
    </dgm:pt>
    <dgm:pt modelId="{6AC0750E-EE0E-4A18-AD39-7460E78D2516}" type="sibTrans" cxnId="{626625E5-BEF0-42FB-AE15-7FBA3D0D7588}">
      <dgm:prSet/>
      <dgm:spPr/>
      <dgm:t>
        <a:bodyPr/>
        <a:lstStyle/>
        <a:p>
          <a:endParaRPr lang="en-US"/>
        </a:p>
      </dgm:t>
    </dgm:pt>
    <dgm:pt modelId="{97E05F80-53BA-4B07-B4CE-91BB23E962B3}">
      <dgm:prSet/>
      <dgm:spPr/>
      <dgm:t>
        <a:bodyPr/>
        <a:lstStyle/>
        <a:p>
          <a:pPr rtl="0">
            <a:lnSpc>
              <a:spcPct val="100000"/>
            </a:lnSpc>
            <a:defRPr b="1"/>
          </a:pPr>
          <a:r>
            <a:rPr lang="en-GB" b="1" dirty="0"/>
            <a:t>Context: </a:t>
          </a:r>
          <a:r>
            <a:rPr lang="en-GB" b="1" dirty="0">
              <a:latin typeface="Calibri Light"/>
            </a:rPr>
            <a:t/>
          </a:r>
          <a:br>
            <a:rPr lang="en-GB" b="1" dirty="0">
              <a:latin typeface="Calibri Light"/>
            </a:rPr>
          </a:br>
          <a:r>
            <a:rPr lang="en-GB" b="0" dirty="0"/>
            <a:t>They’ve recently:  moved to Microsoft 365, started working with a new logistics partner,  and the finance manager is on leave. </a:t>
          </a:r>
          <a:endParaRPr lang="en-US" b="0" dirty="0"/>
        </a:p>
      </dgm:t>
    </dgm:pt>
    <dgm:pt modelId="{2DF1272B-6BF1-49FA-B5BF-AAC72D425374}" type="parTrans" cxnId="{D074C7F4-5613-44B7-B05C-1C02638A33B7}">
      <dgm:prSet/>
      <dgm:spPr/>
      <dgm:t>
        <a:bodyPr/>
        <a:lstStyle/>
        <a:p>
          <a:endParaRPr lang="en-US"/>
        </a:p>
      </dgm:t>
    </dgm:pt>
    <dgm:pt modelId="{7DD0D7A5-9C08-4941-8588-E356EEA44715}" type="sibTrans" cxnId="{D074C7F4-5613-44B7-B05C-1C02638A33B7}">
      <dgm:prSet/>
      <dgm:spPr/>
      <dgm:t>
        <a:bodyPr/>
        <a:lstStyle/>
        <a:p>
          <a:endParaRPr lang="en-US"/>
        </a:p>
      </dgm:t>
    </dgm:pt>
    <dgm:pt modelId="{BEC5540A-D79D-47E2-B1C8-DCBF9C6343EC}">
      <dgm:prSet/>
      <dgm:spPr/>
      <dgm:t>
        <a:bodyPr/>
        <a:lstStyle/>
        <a:p>
          <a:pPr rtl="0">
            <a:lnSpc>
              <a:spcPct val="100000"/>
            </a:lnSpc>
            <a:defRPr b="1"/>
          </a:pPr>
          <a:r>
            <a:rPr lang="en-GB" b="1" dirty="0"/>
            <a:t>Problem: </a:t>
          </a:r>
          <a:r>
            <a:rPr lang="en-GB" b="1" dirty="0">
              <a:latin typeface="Calibri Light"/>
            </a:rPr>
            <a:t/>
          </a:r>
          <a:br>
            <a:rPr lang="en-GB" b="1" dirty="0">
              <a:latin typeface="Calibri Light"/>
            </a:rPr>
          </a:br>
          <a:r>
            <a:rPr lang="en-GB" b="0" dirty="0"/>
            <a:t>Over the last week, staff reported “weird emails.” </a:t>
          </a:r>
          <a:endParaRPr lang="en-US" b="0" dirty="0"/>
        </a:p>
      </dgm:t>
    </dgm:pt>
    <dgm:pt modelId="{30AC86E6-F13B-46CC-AB2E-5ABC740E8C74}" type="parTrans" cxnId="{3B0FCF6C-E474-4BE7-BA57-EC4DF15B2138}">
      <dgm:prSet/>
      <dgm:spPr/>
      <dgm:t>
        <a:bodyPr/>
        <a:lstStyle/>
        <a:p>
          <a:endParaRPr lang="en-US"/>
        </a:p>
      </dgm:t>
    </dgm:pt>
    <dgm:pt modelId="{26E97018-3146-4E46-AD07-38740340CE7C}" type="sibTrans" cxnId="{3B0FCF6C-E474-4BE7-BA57-EC4DF15B2138}">
      <dgm:prSet/>
      <dgm:spPr/>
      <dgm:t>
        <a:bodyPr/>
        <a:lstStyle/>
        <a:p>
          <a:endParaRPr lang="en-US"/>
        </a:p>
      </dgm:t>
    </dgm:pt>
    <dgm:pt modelId="{CABF0B6E-5840-49FE-98CF-41AB9D4504F4}">
      <dgm:prSet/>
      <dgm:spPr/>
      <dgm:t>
        <a:bodyPr/>
        <a:lstStyle/>
        <a:p>
          <a:pPr rtl="0">
            <a:lnSpc>
              <a:spcPct val="100000"/>
            </a:lnSpc>
            <a:defRPr b="1"/>
          </a:pPr>
          <a:r>
            <a:rPr lang="en-GB" b="1" dirty="0"/>
            <a:t>Your role:</a:t>
          </a:r>
          <a:r>
            <a:rPr lang="en-GB" dirty="0"/>
            <a:t> </a:t>
          </a:r>
          <a:r>
            <a:rPr lang="en-GB" b="1" dirty="0">
              <a:latin typeface="Calibri Light"/>
            </a:rPr>
            <a:t/>
          </a:r>
          <a:br>
            <a:rPr lang="en-GB" b="1" dirty="0">
              <a:latin typeface="Calibri Light"/>
            </a:rPr>
          </a:br>
          <a:r>
            <a:rPr lang="en-GB" b="0" dirty="0"/>
            <a:t>security adviser + LLM user, helping them triage emails quickly without a dedicated SOC. Company: </a:t>
          </a:r>
          <a:r>
            <a:rPr lang="en-GB" b="0" i="1" dirty="0"/>
            <a:t>Maple &amp; Co.</a:t>
          </a:r>
          <a:r>
            <a:rPr lang="en-GB" b="0" dirty="0"/>
            <a:t>, a 40-person UK SME that sells medical office supplies.</a:t>
          </a:r>
          <a:endParaRPr lang="en-US" b="0" dirty="0"/>
        </a:p>
      </dgm:t>
    </dgm:pt>
    <dgm:pt modelId="{0A104E80-F4B2-4F21-9E6D-ADE491249632}" type="parTrans" cxnId="{5A122D9C-CAB6-4BB9-B211-8CF83721CF68}">
      <dgm:prSet/>
      <dgm:spPr/>
      <dgm:t>
        <a:bodyPr/>
        <a:lstStyle/>
        <a:p>
          <a:endParaRPr lang="en-US"/>
        </a:p>
      </dgm:t>
    </dgm:pt>
    <dgm:pt modelId="{D2313EFB-CFD9-45E8-A2DE-446FFD31E7AF}" type="sibTrans" cxnId="{5A122D9C-CAB6-4BB9-B211-8CF83721CF68}">
      <dgm:prSet/>
      <dgm:spPr/>
      <dgm:t>
        <a:bodyPr/>
        <a:lstStyle/>
        <a:p>
          <a:endParaRPr lang="en-US"/>
        </a:p>
      </dgm:t>
    </dgm:pt>
    <dgm:pt modelId="{68558D60-B452-4DB8-8249-8422C534F689}" type="pres">
      <dgm:prSet presAssocID="{93841C08-C200-4E4C-B39E-FC57727FEE5D}" presName="root" presStyleCnt="0">
        <dgm:presLayoutVars>
          <dgm:dir/>
          <dgm:resizeHandles val="exact"/>
        </dgm:presLayoutVars>
      </dgm:prSet>
      <dgm:spPr/>
      <dgm:t>
        <a:bodyPr/>
        <a:lstStyle/>
        <a:p>
          <a:endParaRPr lang="en-US"/>
        </a:p>
      </dgm:t>
    </dgm:pt>
    <dgm:pt modelId="{19D4C23B-D6A6-44C1-B13D-8836835C505B}" type="pres">
      <dgm:prSet presAssocID="{D783E295-EFC4-4DC7-BC83-73AA54915EEE}" presName="compNode" presStyleCnt="0"/>
      <dgm:spPr/>
    </dgm:pt>
    <dgm:pt modelId="{238C254A-06F4-4E53-A614-BF50994074C3}" type="pres">
      <dgm:prSet presAssocID="{D783E295-EFC4-4DC7-BC83-73AA54915EEE}"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id="0" name="" descr="Deciduous tree"/>
        </a:ext>
      </dgm:extLst>
    </dgm:pt>
    <dgm:pt modelId="{850210CC-263F-49B8-8479-6D79A408FADC}" type="pres">
      <dgm:prSet presAssocID="{D783E295-EFC4-4DC7-BC83-73AA54915EEE}" presName="iconSpace" presStyleCnt="0"/>
      <dgm:spPr/>
    </dgm:pt>
    <dgm:pt modelId="{CFEF3C98-14BA-43D1-9158-B172956E8C08}" type="pres">
      <dgm:prSet presAssocID="{D783E295-EFC4-4DC7-BC83-73AA54915EEE}" presName="parTx" presStyleLbl="revTx" presStyleIdx="0" presStyleCnt="8">
        <dgm:presLayoutVars>
          <dgm:chMax val="0"/>
          <dgm:chPref val="0"/>
        </dgm:presLayoutVars>
      </dgm:prSet>
      <dgm:spPr/>
      <dgm:t>
        <a:bodyPr/>
        <a:lstStyle/>
        <a:p>
          <a:endParaRPr lang="en-US"/>
        </a:p>
      </dgm:t>
    </dgm:pt>
    <dgm:pt modelId="{4CA6F310-0D08-4E08-86B4-F62BDCE723F7}" type="pres">
      <dgm:prSet presAssocID="{D783E295-EFC4-4DC7-BC83-73AA54915EEE}" presName="txSpace" presStyleCnt="0"/>
      <dgm:spPr/>
    </dgm:pt>
    <dgm:pt modelId="{112ACE12-D32D-42D5-83B7-6AE85A56C2F5}" type="pres">
      <dgm:prSet presAssocID="{D783E295-EFC4-4DC7-BC83-73AA54915EEE}" presName="desTx" presStyleLbl="revTx" presStyleIdx="1" presStyleCnt="8">
        <dgm:presLayoutVars/>
      </dgm:prSet>
      <dgm:spPr/>
    </dgm:pt>
    <dgm:pt modelId="{30F2BD99-17E3-4CAC-9C6D-6A3F368508B2}" type="pres">
      <dgm:prSet presAssocID="{6AC0750E-EE0E-4A18-AD39-7460E78D2516}" presName="sibTrans" presStyleCnt="0"/>
      <dgm:spPr/>
    </dgm:pt>
    <dgm:pt modelId="{0805088D-752B-4A32-8987-E1DD907A6A5E}" type="pres">
      <dgm:prSet presAssocID="{97E05F80-53BA-4B07-B4CE-91BB23E962B3}" presName="compNode" presStyleCnt="0"/>
      <dgm:spPr/>
    </dgm:pt>
    <dgm:pt modelId="{E59C6DE4-E2AE-425E-9C7A-BB9B3A7A0C6D}" type="pres">
      <dgm:prSet presAssocID="{97E05F80-53BA-4B07-B4CE-91BB23E962B3}"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id="0" name="" descr="Share With Person"/>
        </a:ext>
      </dgm:extLst>
    </dgm:pt>
    <dgm:pt modelId="{EFB3822B-23B3-4F33-8B13-F619E0EFF033}" type="pres">
      <dgm:prSet presAssocID="{97E05F80-53BA-4B07-B4CE-91BB23E962B3}" presName="iconSpace" presStyleCnt="0"/>
      <dgm:spPr/>
    </dgm:pt>
    <dgm:pt modelId="{36E371EC-03E2-4266-8AD2-739D31C519A5}" type="pres">
      <dgm:prSet presAssocID="{97E05F80-53BA-4B07-B4CE-91BB23E962B3}" presName="parTx" presStyleLbl="revTx" presStyleIdx="2" presStyleCnt="8">
        <dgm:presLayoutVars>
          <dgm:chMax val="0"/>
          <dgm:chPref val="0"/>
        </dgm:presLayoutVars>
      </dgm:prSet>
      <dgm:spPr/>
      <dgm:t>
        <a:bodyPr/>
        <a:lstStyle/>
        <a:p>
          <a:endParaRPr lang="en-US"/>
        </a:p>
      </dgm:t>
    </dgm:pt>
    <dgm:pt modelId="{82E38EA0-95BE-400A-B4E4-E5F32CF732CD}" type="pres">
      <dgm:prSet presAssocID="{97E05F80-53BA-4B07-B4CE-91BB23E962B3}" presName="txSpace" presStyleCnt="0"/>
      <dgm:spPr/>
    </dgm:pt>
    <dgm:pt modelId="{7FCC53E7-C1CC-466F-96D2-7DFB21FBC81E}" type="pres">
      <dgm:prSet presAssocID="{97E05F80-53BA-4B07-B4CE-91BB23E962B3}" presName="desTx" presStyleLbl="revTx" presStyleIdx="3" presStyleCnt="8">
        <dgm:presLayoutVars/>
      </dgm:prSet>
      <dgm:spPr/>
    </dgm:pt>
    <dgm:pt modelId="{6DC45891-AA93-4BB5-8FFC-3AD5CFC347D4}" type="pres">
      <dgm:prSet presAssocID="{7DD0D7A5-9C08-4941-8588-E356EEA44715}" presName="sibTrans" presStyleCnt="0"/>
      <dgm:spPr/>
    </dgm:pt>
    <dgm:pt modelId="{A8592902-DC94-4C10-A523-2036F7717C98}" type="pres">
      <dgm:prSet presAssocID="{BEC5540A-D79D-47E2-B1C8-DCBF9C6343EC}" presName="compNode" presStyleCnt="0"/>
      <dgm:spPr/>
    </dgm:pt>
    <dgm:pt modelId="{C1F12CC1-A891-4508-9893-A2A04E1DD120}" type="pres">
      <dgm:prSet presAssocID="{BEC5540A-D79D-47E2-B1C8-DCBF9C6343EC}" presName="iconRect" presStyleLbl="node1" presStyleIdx="2" presStyleCnt="4"/>
      <dgm:spPr>
        <a:blipFill>
          <a:blip xmlns:r="http://schemas.openxmlformats.org/officeDocument/2006/relationships" r:embed="rId5">
            <a:extLst>
              <a:ext uri="{96DAC541-7B7A-43D3-8B79-37D633B846F1}">
                <asvg:svgBlip xmlns:asvg="http://schemas.microsoft.com/office/drawing/2016/SVG/main" xmlns="" r:embed="rId6"/>
              </a:ext>
            </a:extLst>
          </a:blip>
          <a:stretch>
            <a:fillRect/>
          </a:stretch>
        </a:blipFill>
        <a:ln>
          <a:noFill/>
        </a:ln>
      </dgm:spPr>
      <dgm:extLst>
        <a:ext uri="{E40237B7-FDA0-4F09-8148-C483321AD2D9}">
          <dgm14:cNvPr xmlns:dgm14="http://schemas.microsoft.com/office/drawing/2010/diagram" id="0" name="" descr="Anemone and clownfish with solid fill"/>
        </a:ext>
      </dgm:extLst>
    </dgm:pt>
    <dgm:pt modelId="{27FC061B-8996-443B-BAF3-F320C1D83F4F}" type="pres">
      <dgm:prSet presAssocID="{BEC5540A-D79D-47E2-B1C8-DCBF9C6343EC}" presName="iconSpace" presStyleCnt="0"/>
      <dgm:spPr/>
    </dgm:pt>
    <dgm:pt modelId="{23D3CB24-D971-4D48-BAEE-4FDAD4D53756}" type="pres">
      <dgm:prSet presAssocID="{BEC5540A-D79D-47E2-B1C8-DCBF9C6343EC}" presName="parTx" presStyleLbl="revTx" presStyleIdx="4" presStyleCnt="8">
        <dgm:presLayoutVars>
          <dgm:chMax val="0"/>
          <dgm:chPref val="0"/>
        </dgm:presLayoutVars>
      </dgm:prSet>
      <dgm:spPr/>
      <dgm:t>
        <a:bodyPr/>
        <a:lstStyle/>
        <a:p>
          <a:endParaRPr lang="en-US"/>
        </a:p>
      </dgm:t>
    </dgm:pt>
    <dgm:pt modelId="{E518EC35-D0C8-4309-B981-BC5D13983716}" type="pres">
      <dgm:prSet presAssocID="{BEC5540A-D79D-47E2-B1C8-DCBF9C6343EC}" presName="txSpace" presStyleCnt="0"/>
      <dgm:spPr/>
    </dgm:pt>
    <dgm:pt modelId="{2BD44F20-E04E-4D13-A295-F159EBB9E833}" type="pres">
      <dgm:prSet presAssocID="{BEC5540A-D79D-47E2-B1C8-DCBF9C6343EC}" presName="desTx" presStyleLbl="revTx" presStyleIdx="5" presStyleCnt="8">
        <dgm:presLayoutVars/>
      </dgm:prSet>
      <dgm:spPr/>
    </dgm:pt>
    <dgm:pt modelId="{42F1538B-3139-4100-8CE2-D3C2BB7F014C}" type="pres">
      <dgm:prSet presAssocID="{26E97018-3146-4E46-AD07-38740340CE7C}" presName="sibTrans" presStyleCnt="0"/>
      <dgm:spPr/>
    </dgm:pt>
    <dgm:pt modelId="{7CF9F088-21C6-402C-8D08-E0AF7489214B}" type="pres">
      <dgm:prSet presAssocID="{CABF0B6E-5840-49FE-98CF-41AB9D4504F4}" presName="compNode" presStyleCnt="0"/>
      <dgm:spPr/>
    </dgm:pt>
    <dgm:pt modelId="{67E87E59-8CA6-479C-8E75-FDC68788E197}" type="pres">
      <dgm:prSet presAssocID="{CABF0B6E-5840-49FE-98CF-41AB9D4504F4}" presName="iconRect" presStyleLbl="node1" presStyleIdx="3" presStyleCnt="4"/>
      <dgm:spPr>
        <a:blipFill>
          <a:blip xmlns:r="http://schemas.openxmlformats.org/officeDocument/2006/relationships" r:embed="rId7">
            <a:extLst>
              <a:ext uri="{96DAC541-7B7A-43D3-8B79-37D633B846F1}">
                <asvg:svgBlip xmlns:asvg="http://schemas.microsoft.com/office/drawing/2016/SVG/main" xmlns="" r:embed="rId8"/>
              </a:ext>
            </a:extLst>
          </a:blip>
          <a:stretch>
            <a:fillRect/>
          </a:stretch>
        </a:blipFill>
        <a:ln>
          <a:noFill/>
        </a:ln>
      </dgm:spPr>
      <dgm:extLst>
        <a:ext uri="{E40237B7-FDA0-4F09-8148-C483321AD2D9}">
          <dgm14:cNvPr xmlns:dgm14="http://schemas.microsoft.com/office/drawing/2010/diagram" id="0" name="" descr="Target Audience with solid fill"/>
        </a:ext>
      </dgm:extLst>
    </dgm:pt>
    <dgm:pt modelId="{257C11D0-F4C6-4C47-BA6B-DD868069594F}" type="pres">
      <dgm:prSet presAssocID="{CABF0B6E-5840-49FE-98CF-41AB9D4504F4}" presName="iconSpace" presStyleCnt="0"/>
      <dgm:spPr/>
    </dgm:pt>
    <dgm:pt modelId="{782BEC57-C85F-40BC-863B-E46E78AA453F}" type="pres">
      <dgm:prSet presAssocID="{CABF0B6E-5840-49FE-98CF-41AB9D4504F4}" presName="parTx" presStyleLbl="revTx" presStyleIdx="6" presStyleCnt="8">
        <dgm:presLayoutVars>
          <dgm:chMax val="0"/>
          <dgm:chPref val="0"/>
        </dgm:presLayoutVars>
      </dgm:prSet>
      <dgm:spPr/>
      <dgm:t>
        <a:bodyPr/>
        <a:lstStyle/>
        <a:p>
          <a:endParaRPr lang="en-US"/>
        </a:p>
      </dgm:t>
    </dgm:pt>
    <dgm:pt modelId="{DECE71C9-07B4-4356-BD4B-C034436C4695}" type="pres">
      <dgm:prSet presAssocID="{CABF0B6E-5840-49FE-98CF-41AB9D4504F4}" presName="txSpace" presStyleCnt="0"/>
      <dgm:spPr/>
    </dgm:pt>
    <dgm:pt modelId="{B1B46C09-F3C0-4D04-82D5-A376AD48EDF9}" type="pres">
      <dgm:prSet presAssocID="{CABF0B6E-5840-49FE-98CF-41AB9D4504F4}" presName="desTx" presStyleLbl="revTx" presStyleIdx="7" presStyleCnt="8">
        <dgm:presLayoutVars/>
      </dgm:prSet>
      <dgm:spPr/>
    </dgm:pt>
  </dgm:ptLst>
  <dgm:cxnLst>
    <dgm:cxn modelId="{8EAD53E8-6AFC-4CC4-8D90-7BF7B8C81492}" type="presOf" srcId="{D783E295-EFC4-4DC7-BC83-73AA54915EEE}" destId="{CFEF3C98-14BA-43D1-9158-B172956E8C08}" srcOrd="0" destOrd="0" presId="urn:microsoft.com/office/officeart/2018/2/layout/IconLabelDescriptionList"/>
    <dgm:cxn modelId="{E7767850-1DB4-47C0-BE7B-00F1F2EEAACC}" type="presOf" srcId="{93841C08-C200-4E4C-B39E-FC57727FEE5D}" destId="{68558D60-B452-4DB8-8249-8422C534F689}" srcOrd="0" destOrd="0" presId="urn:microsoft.com/office/officeart/2018/2/layout/IconLabelDescriptionList"/>
    <dgm:cxn modelId="{3B0FCF6C-E474-4BE7-BA57-EC4DF15B2138}" srcId="{93841C08-C200-4E4C-B39E-FC57727FEE5D}" destId="{BEC5540A-D79D-47E2-B1C8-DCBF9C6343EC}" srcOrd="2" destOrd="0" parTransId="{30AC86E6-F13B-46CC-AB2E-5ABC740E8C74}" sibTransId="{26E97018-3146-4E46-AD07-38740340CE7C}"/>
    <dgm:cxn modelId="{5A122D9C-CAB6-4BB9-B211-8CF83721CF68}" srcId="{93841C08-C200-4E4C-B39E-FC57727FEE5D}" destId="{CABF0B6E-5840-49FE-98CF-41AB9D4504F4}" srcOrd="3" destOrd="0" parTransId="{0A104E80-F4B2-4F21-9E6D-ADE491249632}" sibTransId="{D2313EFB-CFD9-45E8-A2DE-446FFD31E7AF}"/>
    <dgm:cxn modelId="{D074C7F4-5613-44B7-B05C-1C02638A33B7}" srcId="{93841C08-C200-4E4C-B39E-FC57727FEE5D}" destId="{97E05F80-53BA-4B07-B4CE-91BB23E962B3}" srcOrd="1" destOrd="0" parTransId="{2DF1272B-6BF1-49FA-B5BF-AAC72D425374}" sibTransId="{7DD0D7A5-9C08-4941-8588-E356EEA44715}"/>
    <dgm:cxn modelId="{E5918429-7F14-4CAA-90C1-397D66074C0F}" type="presOf" srcId="{CABF0B6E-5840-49FE-98CF-41AB9D4504F4}" destId="{782BEC57-C85F-40BC-863B-E46E78AA453F}" srcOrd="0" destOrd="0" presId="urn:microsoft.com/office/officeart/2018/2/layout/IconLabelDescriptionList"/>
    <dgm:cxn modelId="{626625E5-BEF0-42FB-AE15-7FBA3D0D7588}" srcId="{93841C08-C200-4E4C-B39E-FC57727FEE5D}" destId="{D783E295-EFC4-4DC7-BC83-73AA54915EEE}" srcOrd="0" destOrd="0" parTransId="{07D61722-EF24-4184-9F59-7E1CA38E4DF9}" sibTransId="{6AC0750E-EE0E-4A18-AD39-7460E78D2516}"/>
    <dgm:cxn modelId="{44458664-9702-494E-978A-B650BC27DD10}" type="presOf" srcId="{BEC5540A-D79D-47E2-B1C8-DCBF9C6343EC}" destId="{23D3CB24-D971-4D48-BAEE-4FDAD4D53756}" srcOrd="0" destOrd="0" presId="urn:microsoft.com/office/officeart/2018/2/layout/IconLabelDescriptionList"/>
    <dgm:cxn modelId="{19BA5A15-DA36-4BC3-BA4A-FFC1E2D7CB16}" type="presOf" srcId="{97E05F80-53BA-4B07-B4CE-91BB23E962B3}" destId="{36E371EC-03E2-4266-8AD2-739D31C519A5}" srcOrd="0" destOrd="0" presId="urn:microsoft.com/office/officeart/2018/2/layout/IconLabelDescriptionList"/>
    <dgm:cxn modelId="{18DECABD-109E-4ACF-BAFD-36F12F8EEB00}" type="presParOf" srcId="{68558D60-B452-4DB8-8249-8422C534F689}" destId="{19D4C23B-D6A6-44C1-B13D-8836835C505B}" srcOrd="0" destOrd="0" presId="urn:microsoft.com/office/officeart/2018/2/layout/IconLabelDescriptionList"/>
    <dgm:cxn modelId="{86BABBE9-D4C8-4285-8D1F-E84A2A24984E}" type="presParOf" srcId="{19D4C23B-D6A6-44C1-B13D-8836835C505B}" destId="{238C254A-06F4-4E53-A614-BF50994074C3}" srcOrd="0" destOrd="0" presId="urn:microsoft.com/office/officeart/2018/2/layout/IconLabelDescriptionList"/>
    <dgm:cxn modelId="{A38F55CA-EB05-436F-90D9-4197CAC2025F}" type="presParOf" srcId="{19D4C23B-D6A6-44C1-B13D-8836835C505B}" destId="{850210CC-263F-49B8-8479-6D79A408FADC}" srcOrd="1" destOrd="0" presId="urn:microsoft.com/office/officeart/2018/2/layout/IconLabelDescriptionList"/>
    <dgm:cxn modelId="{000E7EAD-FAE3-4B8A-9484-B6DFF3400BF9}" type="presParOf" srcId="{19D4C23B-D6A6-44C1-B13D-8836835C505B}" destId="{CFEF3C98-14BA-43D1-9158-B172956E8C08}" srcOrd="2" destOrd="0" presId="urn:microsoft.com/office/officeart/2018/2/layout/IconLabelDescriptionList"/>
    <dgm:cxn modelId="{D8A42175-3FD4-43CC-91F7-F69410B0FB02}" type="presParOf" srcId="{19D4C23B-D6A6-44C1-B13D-8836835C505B}" destId="{4CA6F310-0D08-4E08-86B4-F62BDCE723F7}" srcOrd="3" destOrd="0" presId="urn:microsoft.com/office/officeart/2018/2/layout/IconLabelDescriptionList"/>
    <dgm:cxn modelId="{C74E7D0C-9E9E-4B32-8DBF-3DFD0C8A411D}" type="presParOf" srcId="{19D4C23B-D6A6-44C1-B13D-8836835C505B}" destId="{112ACE12-D32D-42D5-83B7-6AE85A56C2F5}" srcOrd="4" destOrd="0" presId="urn:microsoft.com/office/officeart/2018/2/layout/IconLabelDescriptionList"/>
    <dgm:cxn modelId="{EE21BFE8-9BC5-41AC-A8FF-AA58C64D3682}" type="presParOf" srcId="{68558D60-B452-4DB8-8249-8422C534F689}" destId="{30F2BD99-17E3-4CAC-9C6D-6A3F368508B2}" srcOrd="1" destOrd="0" presId="urn:microsoft.com/office/officeart/2018/2/layout/IconLabelDescriptionList"/>
    <dgm:cxn modelId="{73EBE6E9-E3C4-42EA-B278-EBEC7A61C6F5}" type="presParOf" srcId="{68558D60-B452-4DB8-8249-8422C534F689}" destId="{0805088D-752B-4A32-8987-E1DD907A6A5E}" srcOrd="2" destOrd="0" presId="urn:microsoft.com/office/officeart/2018/2/layout/IconLabelDescriptionList"/>
    <dgm:cxn modelId="{907CB90F-B1EB-4A53-93AD-74D197098956}" type="presParOf" srcId="{0805088D-752B-4A32-8987-E1DD907A6A5E}" destId="{E59C6DE4-E2AE-425E-9C7A-BB9B3A7A0C6D}" srcOrd="0" destOrd="0" presId="urn:microsoft.com/office/officeart/2018/2/layout/IconLabelDescriptionList"/>
    <dgm:cxn modelId="{DB451C49-FA86-4709-8CD0-A41D955178DB}" type="presParOf" srcId="{0805088D-752B-4A32-8987-E1DD907A6A5E}" destId="{EFB3822B-23B3-4F33-8B13-F619E0EFF033}" srcOrd="1" destOrd="0" presId="urn:microsoft.com/office/officeart/2018/2/layout/IconLabelDescriptionList"/>
    <dgm:cxn modelId="{E604422B-7675-48F3-934F-88E594E04778}" type="presParOf" srcId="{0805088D-752B-4A32-8987-E1DD907A6A5E}" destId="{36E371EC-03E2-4266-8AD2-739D31C519A5}" srcOrd="2" destOrd="0" presId="urn:microsoft.com/office/officeart/2018/2/layout/IconLabelDescriptionList"/>
    <dgm:cxn modelId="{8E2C5050-5A17-4C59-8181-63710DDC9D6B}" type="presParOf" srcId="{0805088D-752B-4A32-8987-E1DD907A6A5E}" destId="{82E38EA0-95BE-400A-B4E4-E5F32CF732CD}" srcOrd="3" destOrd="0" presId="urn:microsoft.com/office/officeart/2018/2/layout/IconLabelDescriptionList"/>
    <dgm:cxn modelId="{5F992C83-FEEC-40C6-A35D-1FB69DD324A0}" type="presParOf" srcId="{0805088D-752B-4A32-8987-E1DD907A6A5E}" destId="{7FCC53E7-C1CC-466F-96D2-7DFB21FBC81E}" srcOrd="4" destOrd="0" presId="urn:microsoft.com/office/officeart/2018/2/layout/IconLabelDescriptionList"/>
    <dgm:cxn modelId="{738B1EDE-52C8-438C-820A-10AD810D38AF}" type="presParOf" srcId="{68558D60-B452-4DB8-8249-8422C534F689}" destId="{6DC45891-AA93-4BB5-8FFC-3AD5CFC347D4}" srcOrd="3" destOrd="0" presId="urn:microsoft.com/office/officeart/2018/2/layout/IconLabelDescriptionList"/>
    <dgm:cxn modelId="{F901D156-342C-4097-9F9B-D21AF47985D2}" type="presParOf" srcId="{68558D60-B452-4DB8-8249-8422C534F689}" destId="{A8592902-DC94-4C10-A523-2036F7717C98}" srcOrd="4" destOrd="0" presId="urn:microsoft.com/office/officeart/2018/2/layout/IconLabelDescriptionList"/>
    <dgm:cxn modelId="{837AE35F-C357-433A-9860-5B402287C44C}" type="presParOf" srcId="{A8592902-DC94-4C10-A523-2036F7717C98}" destId="{C1F12CC1-A891-4508-9893-A2A04E1DD120}" srcOrd="0" destOrd="0" presId="urn:microsoft.com/office/officeart/2018/2/layout/IconLabelDescriptionList"/>
    <dgm:cxn modelId="{98C01D3F-31E4-4A20-B02E-83E49E667BC3}" type="presParOf" srcId="{A8592902-DC94-4C10-A523-2036F7717C98}" destId="{27FC061B-8996-443B-BAF3-F320C1D83F4F}" srcOrd="1" destOrd="0" presId="urn:microsoft.com/office/officeart/2018/2/layout/IconLabelDescriptionList"/>
    <dgm:cxn modelId="{F269E295-1C75-411C-A4E8-6C436BB71631}" type="presParOf" srcId="{A8592902-DC94-4C10-A523-2036F7717C98}" destId="{23D3CB24-D971-4D48-BAEE-4FDAD4D53756}" srcOrd="2" destOrd="0" presId="urn:microsoft.com/office/officeart/2018/2/layout/IconLabelDescriptionList"/>
    <dgm:cxn modelId="{BA78E1F6-B0C5-4292-93CA-E56EF4FBEC6D}" type="presParOf" srcId="{A8592902-DC94-4C10-A523-2036F7717C98}" destId="{E518EC35-D0C8-4309-B981-BC5D13983716}" srcOrd="3" destOrd="0" presId="urn:microsoft.com/office/officeart/2018/2/layout/IconLabelDescriptionList"/>
    <dgm:cxn modelId="{C5C27685-F1CB-4116-A771-D6DCB284ED98}" type="presParOf" srcId="{A8592902-DC94-4C10-A523-2036F7717C98}" destId="{2BD44F20-E04E-4D13-A295-F159EBB9E833}" srcOrd="4" destOrd="0" presId="urn:microsoft.com/office/officeart/2018/2/layout/IconLabelDescriptionList"/>
    <dgm:cxn modelId="{DE109E7A-160E-4836-A2CB-674B6F5BB2BC}" type="presParOf" srcId="{68558D60-B452-4DB8-8249-8422C534F689}" destId="{42F1538B-3139-4100-8CE2-D3C2BB7F014C}" srcOrd="5" destOrd="0" presId="urn:microsoft.com/office/officeart/2018/2/layout/IconLabelDescriptionList"/>
    <dgm:cxn modelId="{7B510506-82A1-4AF6-B49D-3F5E7833B401}" type="presParOf" srcId="{68558D60-B452-4DB8-8249-8422C534F689}" destId="{7CF9F088-21C6-402C-8D08-E0AF7489214B}" srcOrd="6" destOrd="0" presId="urn:microsoft.com/office/officeart/2018/2/layout/IconLabelDescriptionList"/>
    <dgm:cxn modelId="{6298FAB5-1F67-4A5C-8498-D6A9AD869639}" type="presParOf" srcId="{7CF9F088-21C6-402C-8D08-E0AF7489214B}" destId="{67E87E59-8CA6-479C-8E75-FDC68788E197}" srcOrd="0" destOrd="0" presId="urn:microsoft.com/office/officeart/2018/2/layout/IconLabelDescriptionList"/>
    <dgm:cxn modelId="{37DD8A97-0B88-4B74-BD1B-F9EE0A550DFF}" type="presParOf" srcId="{7CF9F088-21C6-402C-8D08-E0AF7489214B}" destId="{257C11D0-F4C6-4C47-BA6B-DD868069594F}" srcOrd="1" destOrd="0" presId="urn:microsoft.com/office/officeart/2018/2/layout/IconLabelDescriptionList"/>
    <dgm:cxn modelId="{27131414-1D0A-4EA2-AC85-953F707CA2B5}" type="presParOf" srcId="{7CF9F088-21C6-402C-8D08-E0AF7489214B}" destId="{782BEC57-C85F-40BC-863B-E46E78AA453F}" srcOrd="2" destOrd="0" presId="urn:microsoft.com/office/officeart/2018/2/layout/IconLabelDescriptionList"/>
    <dgm:cxn modelId="{69174BD2-56BB-4C33-A902-3FC0389CFCE8}" type="presParOf" srcId="{7CF9F088-21C6-402C-8D08-E0AF7489214B}" destId="{DECE71C9-07B4-4356-BD4B-C034436C4695}" srcOrd="3" destOrd="0" presId="urn:microsoft.com/office/officeart/2018/2/layout/IconLabelDescriptionList"/>
    <dgm:cxn modelId="{7B718A3D-7EC3-484B-8A0D-6C9CFC155F30}" type="presParOf" srcId="{7CF9F088-21C6-402C-8D08-E0AF7489214B}" destId="{B1B46C09-F3C0-4D04-82D5-A376AD48EDF9}"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0782FFC-E251-483C-BDEC-BDC72611F7E4}"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E6962F56-05EC-439A-953F-8612502C9D3E}">
      <dgm:prSet/>
      <dgm:spPr/>
      <dgm:t>
        <a:bodyPr/>
        <a:lstStyle/>
        <a:p>
          <a:pPr>
            <a:lnSpc>
              <a:spcPct val="100000"/>
            </a:lnSpc>
          </a:pPr>
          <a:r>
            <a:rPr lang="en-GB"/>
            <a:t>Task: For each email, ask ChatGPT something simple like: </a:t>
          </a:r>
          <a:endParaRPr lang="en-US"/>
        </a:p>
      </dgm:t>
    </dgm:pt>
    <dgm:pt modelId="{3B1417CE-D5E2-44D9-812B-2176998F0C95}" type="parTrans" cxnId="{913E42E8-3C7F-49FD-BF82-BA25FBE4CD61}">
      <dgm:prSet/>
      <dgm:spPr/>
      <dgm:t>
        <a:bodyPr/>
        <a:lstStyle/>
        <a:p>
          <a:endParaRPr lang="en-US"/>
        </a:p>
      </dgm:t>
    </dgm:pt>
    <dgm:pt modelId="{13600C1B-701F-4DED-AA4A-9D4D42853B4E}" type="sibTrans" cxnId="{913E42E8-3C7F-49FD-BF82-BA25FBE4CD61}">
      <dgm:prSet/>
      <dgm:spPr/>
      <dgm:t>
        <a:bodyPr/>
        <a:lstStyle/>
        <a:p>
          <a:endParaRPr lang="en-US"/>
        </a:p>
      </dgm:t>
    </dgm:pt>
    <dgm:pt modelId="{A2457EAA-FB65-41AB-91F7-D16A0EB9D2C2}">
      <dgm:prSet/>
      <dgm:spPr/>
      <dgm:t>
        <a:bodyPr/>
        <a:lstStyle/>
        <a:p>
          <a:pPr>
            <a:lnSpc>
              <a:spcPct val="100000"/>
            </a:lnSpc>
          </a:pPr>
          <a:r>
            <a:rPr lang="en-GB"/>
            <a:t>“Is this email phishing? Explain why.” </a:t>
          </a:r>
          <a:endParaRPr lang="en-US"/>
        </a:p>
      </dgm:t>
    </dgm:pt>
    <dgm:pt modelId="{82A8D750-6DFF-4E71-92DF-905845AD38FF}" type="parTrans" cxnId="{D342B5DE-E06D-4D6A-A7BE-0E066CBE481F}">
      <dgm:prSet/>
      <dgm:spPr/>
      <dgm:t>
        <a:bodyPr/>
        <a:lstStyle/>
        <a:p>
          <a:endParaRPr lang="en-US"/>
        </a:p>
      </dgm:t>
    </dgm:pt>
    <dgm:pt modelId="{F3439A3C-6935-4062-847E-1A8BF46E2040}" type="sibTrans" cxnId="{D342B5DE-E06D-4D6A-A7BE-0E066CBE481F}">
      <dgm:prSet/>
      <dgm:spPr/>
      <dgm:t>
        <a:bodyPr/>
        <a:lstStyle/>
        <a:p>
          <a:endParaRPr lang="en-US"/>
        </a:p>
      </dgm:t>
    </dgm:pt>
    <dgm:pt modelId="{8027ED31-21A4-4137-82CC-375680F90DD9}" type="pres">
      <dgm:prSet presAssocID="{20782FFC-E251-483C-BDEC-BDC72611F7E4}" presName="root" presStyleCnt="0">
        <dgm:presLayoutVars>
          <dgm:dir/>
          <dgm:resizeHandles val="exact"/>
        </dgm:presLayoutVars>
      </dgm:prSet>
      <dgm:spPr/>
      <dgm:t>
        <a:bodyPr/>
        <a:lstStyle/>
        <a:p>
          <a:endParaRPr lang="en-US"/>
        </a:p>
      </dgm:t>
    </dgm:pt>
    <dgm:pt modelId="{7D340FAC-AE8D-464D-B8F6-260DA5D2A2B0}" type="pres">
      <dgm:prSet presAssocID="{E6962F56-05EC-439A-953F-8612502C9D3E}" presName="compNode" presStyleCnt="0"/>
      <dgm:spPr/>
    </dgm:pt>
    <dgm:pt modelId="{4CCC826F-F079-4E24-B6F2-6319560FF6BD}" type="pres">
      <dgm:prSet presAssocID="{E6962F56-05EC-439A-953F-8612502C9D3E}" presName="bgRect" presStyleLbl="bgShp" presStyleIdx="0" presStyleCnt="2"/>
      <dgm:spPr/>
    </dgm:pt>
    <dgm:pt modelId="{7AD520BD-664E-456D-BC48-C8CF6A985F61}" type="pres">
      <dgm:prSet presAssocID="{E6962F56-05EC-439A-953F-8612502C9D3E}" presName="iconRect" presStyleLbl="node1" presStyleIdx="0" presStyleCnt="2"/>
      <dgm:spPr>
        <a:blipFill>
          <a:blip xmlns:r="http://schemas.openxmlformats.org/officeDocument/2006/relationships" r:embed="rId1">
            <a:extLs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id="0" name="" descr="Programmer male with solid fill"/>
        </a:ext>
      </dgm:extLst>
    </dgm:pt>
    <dgm:pt modelId="{812CD793-B957-46BC-AEDA-FBA82631F8EB}" type="pres">
      <dgm:prSet presAssocID="{E6962F56-05EC-439A-953F-8612502C9D3E}" presName="spaceRect" presStyleCnt="0"/>
      <dgm:spPr/>
    </dgm:pt>
    <dgm:pt modelId="{06AAA9BE-68A8-4FDB-9E89-ED7FCDE0876C}" type="pres">
      <dgm:prSet presAssocID="{E6962F56-05EC-439A-953F-8612502C9D3E}" presName="parTx" presStyleLbl="revTx" presStyleIdx="0" presStyleCnt="2">
        <dgm:presLayoutVars>
          <dgm:chMax val="0"/>
          <dgm:chPref val="0"/>
        </dgm:presLayoutVars>
      </dgm:prSet>
      <dgm:spPr/>
      <dgm:t>
        <a:bodyPr/>
        <a:lstStyle/>
        <a:p>
          <a:endParaRPr lang="en-US"/>
        </a:p>
      </dgm:t>
    </dgm:pt>
    <dgm:pt modelId="{964B2633-B90F-4AA9-86AB-86149525AE8E}" type="pres">
      <dgm:prSet presAssocID="{13600C1B-701F-4DED-AA4A-9D4D42853B4E}" presName="sibTrans" presStyleCnt="0"/>
      <dgm:spPr/>
    </dgm:pt>
    <dgm:pt modelId="{B3B3AA5B-722A-4A60-AAB1-4D390152853A}" type="pres">
      <dgm:prSet presAssocID="{A2457EAA-FB65-41AB-91F7-D16A0EB9D2C2}" presName="compNode" presStyleCnt="0"/>
      <dgm:spPr/>
    </dgm:pt>
    <dgm:pt modelId="{08E01A2A-87A2-4D97-A4E8-B77E83F0851A}" type="pres">
      <dgm:prSet presAssocID="{A2457EAA-FB65-41AB-91F7-D16A0EB9D2C2}" presName="bgRect" presStyleLbl="bgShp" presStyleIdx="1" presStyleCnt="2"/>
      <dgm:spPr/>
    </dgm:pt>
    <dgm:pt modelId="{EA455942-043B-4966-A6D2-2CAB8132A3F7}" type="pres">
      <dgm:prSet presAssocID="{A2457EAA-FB65-41AB-91F7-D16A0EB9D2C2}" presName="iconRect" presStyleLbl="node1" presStyleIdx="1" presStyleCnt="2"/>
      <dgm:spPr>
        <a:blipFill>
          <a:blip xmlns:r="http://schemas.openxmlformats.org/officeDocument/2006/relationships" r:embed="rId3">
            <a:extLs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id="0" name="" descr="Chat bubble with solid fill"/>
        </a:ext>
      </dgm:extLst>
    </dgm:pt>
    <dgm:pt modelId="{7280AAB3-DFE7-45DD-954E-C0F2F23897B7}" type="pres">
      <dgm:prSet presAssocID="{A2457EAA-FB65-41AB-91F7-D16A0EB9D2C2}" presName="spaceRect" presStyleCnt="0"/>
      <dgm:spPr/>
    </dgm:pt>
    <dgm:pt modelId="{845FA2B1-9242-4A7A-A75E-76DD042AD0CC}" type="pres">
      <dgm:prSet presAssocID="{A2457EAA-FB65-41AB-91F7-D16A0EB9D2C2}" presName="parTx" presStyleLbl="revTx" presStyleIdx="1" presStyleCnt="2">
        <dgm:presLayoutVars>
          <dgm:chMax val="0"/>
          <dgm:chPref val="0"/>
        </dgm:presLayoutVars>
      </dgm:prSet>
      <dgm:spPr/>
      <dgm:t>
        <a:bodyPr/>
        <a:lstStyle/>
        <a:p>
          <a:endParaRPr lang="en-US"/>
        </a:p>
      </dgm:t>
    </dgm:pt>
  </dgm:ptLst>
  <dgm:cxnLst>
    <dgm:cxn modelId="{9C463705-0801-43AA-BC55-6A0499579276}" type="presOf" srcId="{A2457EAA-FB65-41AB-91F7-D16A0EB9D2C2}" destId="{845FA2B1-9242-4A7A-A75E-76DD042AD0CC}" srcOrd="0" destOrd="0" presId="urn:microsoft.com/office/officeart/2018/2/layout/IconVerticalSolidList"/>
    <dgm:cxn modelId="{913E42E8-3C7F-49FD-BF82-BA25FBE4CD61}" srcId="{20782FFC-E251-483C-BDEC-BDC72611F7E4}" destId="{E6962F56-05EC-439A-953F-8612502C9D3E}" srcOrd="0" destOrd="0" parTransId="{3B1417CE-D5E2-44D9-812B-2176998F0C95}" sibTransId="{13600C1B-701F-4DED-AA4A-9D4D42853B4E}"/>
    <dgm:cxn modelId="{9601E326-C164-473F-AD1E-40939BD21B52}" type="presOf" srcId="{E6962F56-05EC-439A-953F-8612502C9D3E}" destId="{06AAA9BE-68A8-4FDB-9E89-ED7FCDE0876C}" srcOrd="0" destOrd="0" presId="urn:microsoft.com/office/officeart/2018/2/layout/IconVerticalSolidList"/>
    <dgm:cxn modelId="{D342B5DE-E06D-4D6A-A7BE-0E066CBE481F}" srcId="{20782FFC-E251-483C-BDEC-BDC72611F7E4}" destId="{A2457EAA-FB65-41AB-91F7-D16A0EB9D2C2}" srcOrd="1" destOrd="0" parTransId="{82A8D750-6DFF-4E71-92DF-905845AD38FF}" sibTransId="{F3439A3C-6935-4062-847E-1A8BF46E2040}"/>
    <dgm:cxn modelId="{82FADC54-5529-412D-A515-10B1FF59FCA9}" type="presOf" srcId="{20782FFC-E251-483C-BDEC-BDC72611F7E4}" destId="{8027ED31-21A4-4137-82CC-375680F90DD9}" srcOrd="0" destOrd="0" presId="urn:microsoft.com/office/officeart/2018/2/layout/IconVerticalSolidList"/>
    <dgm:cxn modelId="{7D315628-029F-4052-8E9B-81C41F835E16}" type="presParOf" srcId="{8027ED31-21A4-4137-82CC-375680F90DD9}" destId="{7D340FAC-AE8D-464D-B8F6-260DA5D2A2B0}" srcOrd="0" destOrd="0" presId="urn:microsoft.com/office/officeart/2018/2/layout/IconVerticalSolidList"/>
    <dgm:cxn modelId="{FC6ED405-9593-486C-BFD1-8B59F2D1AB9C}" type="presParOf" srcId="{7D340FAC-AE8D-464D-B8F6-260DA5D2A2B0}" destId="{4CCC826F-F079-4E24-B6F2-6319560FF6BD}" srcOrd="0" destOrd="0" presId="urn:microsoft.com/office/officeart/2018/2/layout/IconVerticalSolidList"/>
    <dgm:cxn modelId="{9D950EC9-0D6B-4544-97A3-474328847633}" type="presParOf" srcId="{7D340FAC-AE8D-464D-B8F6-260DA5D2A2B0}" destId="{7AD520BD-664E-456D-BC48-C8CF6A985F61}" srcOrd="1" destOrd="0" presId="urn:microsoft.com/office/officeart/2018/2/layout/IconVerticalSolidList"/>
    <dgm:cxn modelId="{3B83B2ED-384A-43E6-A8BF-4FB4918FDFC0}" type="presParOf" srcId="{7D340FAC-AE8D-464D-B8F6-260DA5D2A2B0}" destId="{812CD793-B957-46BC-AEDA-FBA82631F8EB}" srcOrd="2" destOrd="0" presId="urn:microsoft.com/office/officeart/2018/2/layout/IconVerticalSolidList"/>
    <dgm:cxn modelId="{C68A240A-5904-4C99-951F-FCAAE2365118}" type="presParOf" srcId="{7D340FAC-AE8D-464D-B8F6-260DA5D2A2B0}" destId="{06AAA9BE-68A8-4FDB-9E89-ED7FCDE0876C}" srcOrd="3" destOrd="0" presId="urn:microsoft.com/office/officeart/2018/2/layout/IconVerticalSolidList"/>
    <dgm:cxn modelId="{67807984-B672-4D6B-A0AC-5CDE7D7752EA}" type="presParOf" srcId="{8027ED31-21A4-4137-82CC-375680F90DD9}" destId="{964B2633-B90F-4AA9-86AB-86149525AE8E}" srcOrd="1" destOrd="0" presId="urn:microsoft.com/office/officeart/2018/2/layout/IconVerticalSolidList"/>
    <dgm:cxn modelId="{462311F7-9204-426D-A736-5FA46D9BE6B4}" type="presParOf" srcId="{8027ED31-21A4-4137-82CC-375680F90DD9}" destId="{B3B3AA5B-722A-4A60-AAB1-4D390152853A}" srcOrd="2" destOrd="0" presId="urn:microsoft.com/office/officeart/2018/2/layout/IconVerticalSolidList"/>
    <dgm:cxn modelId="{F54F5E4D-A251-4B0C-AC1E-82C71088FC7F}" type="presParOf" srcId="{B3B3AA5B-722A-4A60-AAB1-4D390152853A}" destId="{08E01A2A-87A2-4D97-A4E8-B77E83F0851A}" srcOrd="0" destOrd="0" presId="urn:microsoft.com/office/officeart/2018/2/layout/IconVerticalSolidList"/>
    <dgm:cxn modelId="{A95611A1-6ACC-4F58-9F56-B3F65B8AE481}" type="presParOf" srcId="{B3B3AA5B-722A-4A60-AAB1-4D390152853A}" destId="{EA455942-043B-4966-A6D2-2CAB8132A3F7}" srcOrd="1" destOrd="0" presId="urn:microsoft.com/office/officeart/2018/2/layout/IconVerticalSolidList"/>
    <dgm:cxn modelId="{A186263D-55AE-4CD9-BEAC-BF698BB50E8D}" type="presParOf" srcId="{B3B3AA5B-722A-4A60-AAB1-4D390152853A}" destId="{7280AAB3-DFE7-45DD-954E-C0F2F23897B7}" srcOrd="2" destOrd="0" presId="urn:microsoft.com/office/officeart/2018/2/layout/IconVerticalSolidList"/>
    <dgm:cxn modelId="{59ADDA68-4226-4A3E-BED8-DE92D05AD48C}" type="presParOf" srcId="{B3B3AA5B-722A-4A60-AAB1-4D390152853A}" destId="{845FA2B1-9242-4A7A-A75E-76DD042AD0C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F546A62-058A-4BF5-82B7-6B70E40BE82B}" type="doc">
      <dgm:prSet loTypeId="urn:microsoft.com/office/officeart/2005/8/layout/vList5" loCatId="list" qsTypeId="urn:microsoft.com/office/officeart/2005/8/quickstyle/simple1" qsCatId="simple" csTypeId="urn:microsoft.com/office/officeart/2005/8/colors/accent6_1" csCatId="accent6" phldr="1"/>
      <dgm:spPr/>
      <dgm:t>
        <a:bodyPr/>
        <a:lstStyle/>
        <a:p>
          <a:endParaRPr lang="en-US"/>
        </a:p>
      </dgm:t>
    </dgm:pt>
    <dgm:pt modelId="{5927C7DA-F545-4CEA-813B-9D434397AC5A}">
      <dgm:prSet/>
      <dgm:spPr/>
      <dgm:t>
        <a:bodyPr/>
        <a:lstStyle/>
        <a:p>
          <a:pPr rtl="0"/>
          <a:r>
            <a:rPr lang="en-GB" b="1" i="0" dirty="0"/>
            <a:t>Round 1 vs Round 2</a:t>
          </a:r>
          <a:r>
            <a:rPr lang="en-GB" b="0" i="0" dirty="0">
              <a:latin typeface="Calibri Light"/>
            </a:rPr>
            <a:t> </a:t>
          </a:r>
          <a:r>
            <a:rPr lang="en-GB" sz="2200" b="0" i="0" dirty="0"/>
            <a:t> </a:t>
          </a:r>
          <a:endParaRPr lang="en-US" sz="2200" dirty="0"/>
        </a:p>
      </dgm:t>
    </dgm:pt>
    <dgm:pt modelId="{47CAA92A-28B8-4B22-AF6F-B2EDA264F6F3}" type="parTrans" cxnId="{B38E1E95-698A-4CB9-9A39-199F04328600}">
      <dgm:prSet/>
      <dgm:spPr/>
      <dgm:t>
        <a:bodyPr/>
        <a:lstStyle/>
        <a:p>
          <a:endParaRPr lang="en-US"/>
        </a:p>
      </dgm:t>
    </dgm:pt>
    <dgm:pt modelId="{F64961AE-475B-468E-BBED-A8BDFAE6A5F3}" type="sibTrans" cxnId="{B38E1E95-698A-4CB9-9A39-199F04328600}">
      <dgm:prSet/>
      <dgm:spPr/>
      <dgm:t>
        <a:bodyPr/>
        <a:lstStyle/>
        <a:p>
          <a:endParaRPr lang="en-US"/>
        </a:p>
      </dgm:t>
    </dgm:pt>
    <dgm:pt modelId="{DE268BAE-5EF9-4ED1-83DB-F35DDBCB40EE}">
      <dgm:prSet/>
      <dgm:spPr/>
      <dgm:t>
        <a:bodyPr/>
        <a:lstStyle/>
        <a:p>
          <a:r>
            <a:rPr lang="en-GB" b="1" i="0" dirty="0"/>
            <a:t>Role: </a:t>
          </a:r>
          <a:r>
            <a:rPr lang="en-GB" b="0" i="0" dirty="0"/>
            <a:t>Analyst for SMEs </a:t>
          </a:r>
          <a:endParaRPr lang="en-US" dirty="0"/>
        </a:p>
      </dgm:t>
    </dgm:pt>
    <dgm:pt modelId="{4474D5D2-EA07-4EE3-BD45-507A9DC69718}" type="parTrans" cxnId="{FFEDD0E9-F5A1-4B77-A97F-BF897A1BD772}">
      <dgm:prSet/>
      <dgm:spPr/>
      <dgm:t>
        <a:bodyPr/>
        <a:lstStyle/>
        <a:p>
          <a:endParaRPr lang="en-US"/>
        </a:p>
      </dgm:t>
    </dgm:pt>
    <dgm:pt modelId="{DC357E42-00D8-43C1-9950-942CCF1DF8B5}" type="sibTrans" cxnId="{FFEDD0E9-F5A1-4B77-A97F-BF897A1BD772}">
      <dgm:prSet/>
      <dgm:spPr/>
      <dgm:t>
        <a:bodyPr/>
        <a:lstStyle/>
        <a:p>
          <a:endParaRPr lang="en-US"/>
        </a:p>
      </dgm:t>
    </dgm:pt>
    <dgm:pt modelId="{400F7A5F-363A-42A4-942D-74050316F759}">
      <dgm:prSet/>
      <dgm:spPr/>
      <dgm:t>
        <a:bodyPr/>
        <a:lstStyle/>
        <a:p>
          <a:r>
            <a:rPr lang="en-GB" b="1" i="0" dirty="0"/>
            <a:t>Context:</a:t>
          </a:r>
          <a:r>
            <a:rPr lang="en-GB" b="0" i="0" dirty="0"/>
            <a:t> Company size, No SOC </a:t>
          </a:r>
          <a:endParaRPr lang="en-US" dirty="0"/>
        </a:p>
      </dgm:t>
    </dgm:pt>
    <dgm:pt modelId="{9DCCC983-1D70-4668-8E91-C904C38C92D1}" type="parTrans" cxnId="{0BD030D0-A26E-4BD9-98CD-44771FC6D6BA}">
      <dgm:prSet/>
      <dgm:spPr/>
      <dgm:t>
        <a:bodyPr/>
        <a:lstStyle/>
        <a:p>
          <a:endParaRPr lang="en-US"/>
        </a:p>
      </dgm:t>
    </dgm:pt>
    <dgm:pt modelId="{A5EA4C54-B579-4629-BDC5-B302DFE49BF1}" type="sibTrans" cxnId="{0BD030D0-A26E-4BD9-98CD-44771FC6D6BA}">
      <dgm:prSet/>
      <dgm:spPr/>
      <dgm:t>
        <a:bodyPr/>
        <a:lstStyle/>
        <a:p>
          <a:endParaRPr lang="en-US"/>
        </a:p>
      </dgm:t>
    </dgm:pt>
    <dgm:pt modelId="{9E2E8D61-ADB4-4880-9A9E-CF2148CDE3F4}">
      <dgm:prSet/>
      <dgm:spPr/>
      <dgm:t>
        <a:bodyPr/>
        <a:lstStyle/>
        <a:p>
          <a:r>
            <a:rPr lang="en-GB" b="1" i="0" dirty="0"/>
            <a:t>Constraints:</a:t>
          </a:r>
          <a:r>
            <a:rPr lang="en-GB" b="0" i="0" dirty="0"/>
            <a:t> Use only provided text </a:t>
          </a:r>
          <a:endParaRPr lang="en-US" dirty="0"/>
        </a:p>
      </dgm:t>
    </dgm:pt>
    <dgm:pt modelId="{DF586BA5-95A8-4527-87A6-F35B2B4B40CC}" type="parTrans" cxnId="{C5FBF12D-756F-4B12-AA0D-C4A4F0CDCDAF}">
      <dgm:prSet/>
      <dgm:spPr/>
      <dgm:t>
        <a:bodyPr/>
        <a:lstStyle/>
        <a:p>
          <a:endParaRPr lang="en-US"/>
        </a:p>
      </dgm:t>
    </dgm:pt>
    <dgm:pt modelId="{8CD8E955-4D1F-43D8-A6D9-07670CB4CF5E}" type="sibTrans" cxnId="{C5FBF12D-756F-4B12-AA0D-C4A4F0CDCDAF}">
      <dgm:prSet/>
      <dgm:spPr/>
      <dgm:t>
        <a:bodyPr/>
        <a:lstStyle/>
        <a:p>
          <a:endParaRPr lang="en-US"/>
        </a:p>
      </dgm:t>
    </dgm:pt>
    <dgm:pt modelId="{9752DEBC-C815-4220-BFC0-BC19EA9150D0}">
      <dgm:prSet/>
      <dgm:spPr/>
      <dgm:t>
        <a:bodyPr/>
        <a:lstStyle/>
        <a:p>
          <a:pPr algn="l" rtl="0"/>
          <a:r>
            <a:rPr lang="en-GB" b="1" i="0" dirty="0"/>
            <a:t>Format: </a:t>
          </a:r>
          <a:r>
            <a:rPr lang="en-GB" b="0" i="0" dirty="0"/>
            <a:t>structured JSON </a:t>
          </a:r>
          <a:endParaRPr lang="en-US" sz="1800" b="1" dirty="0">
            <a:solidFill>
              <a:srgbClr val="000000"/>
            </a:solidFill>
            <a:latin typeface="Calibri Light"/>
            <a:ea typeface="Calibri Light"/>
            <a:cs typeface="Calibri Light"/>
          </a:endParaRPr>
        </a:p>
      </dgm:t>
    </dgm:pt>
    <dgm:pt modelId="{91501532-6177-4CF0-AF52-54B1326C00D0}" type="parTrans" cxnId="{FAE10B7D-F9B4-47E8-BE51-1C53BB80304B}">
      <dgm:prSet/>
      <dgm:spPr/>
      <dgm:t>
        <a:bodyPr/>
        <a:lstStyle/>
        <a:p>
          <a:endParaRPr lang="en-US"/>
        </a:p>
      </dgm:t>
    </dgm:pt>
    <dgm:pt modelId="{8311B0B8-0762-4753-A132-6FECF0BE460A}" type="sibTrans" cxnId="{FAE10B7D-F9B4-47E8-BE51-1C53BB80304B}">
      <dgm:prSet/>
      <dgm:spPr/>
      <dgm:t>
        <a:bodyPr/>
        <a:lstStyle/>
        <a:p>
          <a:endParaRPr lang="en-US"/>
        </a:p>
      </dgm:t>
    </dgm:pt>
    <dgm:pt modelId="{FE87BF02-3EE3-4B13-AE8D-D5F7F9BB772A}">
      <dgm:prSet/>
      <dgm:spPr/>
      <dgm:t>
        <a:bodyPr/>
        <a:lstStyle/>
        <a:p>
          <a:pPr>
            <a:lnSpc>
              <a:spcPct val="100000"/>
            </a:lnSpc>
          </a:pPr>
          <a:r>
            <a:rPr lang="en-GB" sz="1800" b="1" i="0" dirty="0">
              <a:solidFill>
                <a:srgbClr val="000000"/>
              </a:solidFill>
              <a:latin typeface="Calibri Light"/>
              <a:ea typeface="Calibri Light"/>
              <a:cs typeface="Calibri Light"/>
            </a:rPr>
            <a:t>Uncertainty rule: </a:t>
          </a:r>
          <a:r>
            <a:rPr lang="en-GB" b="0" i="0" dirty="0"/>
            <a:t>Avoid hallucinated certainty </a:t>
          </a:r>
          <a:endParaRPr lang="en-US" sz="2000" b="0" i="0" dirty="0">
            <a:latin typeface="Arial"/>
            <a:cs typeface="Arial"/>
          </a:endParaRPr>
        </a:p>
      </dgm:t>
    </dgm:pt>
    <dgm:pt modelId="{EF4D8AA1-1DF6-4D84-84F8-3DE6F875CADB}" type="parTrans" cxnId="{FF38F290-5087-47B6-AC81-12E0C4113861}">
      <dgm:prSet/>
      <dgm:spPr/>
      <dgm:t>
        <a:bodyPr/>
        <a:lstStyle/>
        <a:p>
          <a:endParaRPr lang="en-US"/>
        </a:p>
      </dgm:t>
    </dgm:pt>
    <dgm:pt modelId="{45F09125-9EF8-459E-A941-274FEBC2550B}" type="sibTrans" cxnId="{FF38F290-5087-47B6-AC81-12E0C4113861}">
      <dgm:prSet/>
      <dgm:spPr/>
      <dgm:t>
        <a:bodyPr/>
        <a:lstStyle/>
        <a:p>
          <a:endParaRPr lang="en-US"/>
        </a:p>
      </dgm:t>
    </dgm:pt>
    <dgm:pt modelId="{AEB6FCA5-01BE-4CFF-94EA-F1B9F8B17C53}">
      <dgm:prSet/>
      <dgm:spPr/>
      <dgm:t>
        <a:bodyPr/>
        <a:lstStyle/>
        <a:p>
          <a:r>
            <a:rPr lang="en-GB" b="1" i="0" dirty="0"/>
            <a:t>Action bias: </a:t>
          </a:r>
          <a:r>
            <a:rPr lang="en-GB" b="0" i="0" dirty="0"/>
            <a:t>Employee + IT steps</a:t>
          </a:r>
          <a:endParaRPr lang="en-US" dirty="0"/>
        </a:p>
      </dgm:t>
    </dgm:pt>
    <dgm:pt modelId="{C6217247-F2BE-4A19-ABA6-85F269E7465E}" type="parTrans" cxnId="{C73DA961-E624-4DCC-8DAC-E21AD2627581}">
      <dgm:prSet/>
      <dgm:spPr/>
      <dgm:t>
        <a:bodyPr/>
        <a:lstStyle/>
        <a:p>
          <a:endParaRPr lang="en-US"/>
        </a:p>
      </dgm:t>
    </dgm:pt>
    <dgm:pt modelId="{B4A09133-0781-4C06-BFB3-BD8D3D90E846}" type="sibTrans" cxnId="{C73DA961-E624-4DCC-8DAC-E21AD2627581}">
      <dgm:prSet/>
      <dgm:spPr/>
      <dgm:t>
        <a:bodyPr/>
        <a:lstStyle/>
        <a:p>
          <a:endParaRPr lang="en-US"/>
        </a:p>
      </dgm:t>
    </dgm:pt>
    <dgm:pt modelId="{A7E7014C-7CDD-423A-952E-CAF9E48C1BC5}" type="pres">
      <dgm:prSet presAssocID="{CF546A62-058A-4BF5-82B7-6B70E40BE82B}" presName="Name0" presStyleCnt="0">
        <dgm:presLayoutVars>
          <dgm:dir/>
          <dgm:animLvl val="lvl"/>
          <dgm:resizeHandles val="exact"/>
        </dgm:presLayoutVars>
      </dgm:prSet>
      <dgm:spPr/>
      <dgm:t>
        <a:bodyPr/>
        <a:lstStyle/>
        <a:p>
          <a:endParaRPr lang="en-US"/>
        </a:p>
      </dgm:t>
    </dgm:pt>
    <dgm:pt modelId="{4D30E26B-9A6D-43ED-A54B-63A196B3F1D3}" type="pres">
      <dgm:prSet presAssocID="{5927C7DA-F545-4CEA-813B-9D434397AC5A}" presName="linNode" presStyleCnt="0"/>
      <dgm:spPr/>
    </dgm:pt>
    <dgm:pt modelId="{070F0A18-99C7-48BE-AEB4-C1005277DB5E}" type="pres">
      <dgm:prSet presAssocID="{5927C7DA-F545-4CEA-813B-9D434397AC5A}" presName="parentText" presStyleLbl="node1" presStyleIdx="0" presStyleCnt="1">
        <dgm:presLayoutVars>
          <dgm:chMax val="1"/>
          <dgm:bulletEnabled val="1"/>
        </dgm:presLayoutVars>
      </dgm:prSet>
      <dgm:spPr/>
      <dgm:t>
        <a:bodyPr/>
        <a:lstStyle/>
        <a:p>
          <a:endParaRPr lang="en-US"/>
        </a:p>
      </dgm:t>
    </dgm:pt>
    <dgm:pt modelId="{632A5EC8-53E4-44FA-B37E-0C9419C6C367}" type="pres">
      <dgm:prSet presAssocID="{5927C7DA-F545-4CEA-813B-9D434397AC5A}" presName="descendantText" presStyleLbl="alignAccFollowNode1" presStyleIdx="0" presStyleCnt="1">
        <dgm:presLayoutVars>
          <dgm:bulletEnabled val="1"/>
        </dgm:presLayoutVars>
      </dgm:prSet>
      <dgm:spPr/>
      <dgm:t>
        <a:bodyPr/>
        <a:lstStyle/>
        <a:p>
          <a:endParaRPr lang="en-US"/>
        </a:p>
      </dgm:t>
    </dgm:pt>
  </dgm:ptLst>
  <dgm:cxnLst>
    <dgm:cxn modelId="{D3D6F49F-B934-4683-9F55-7A1F44A49B4B}" type="presOf" srcId="{9E2E8D61-ADB4-4880-9A9E-CF2148CDE3F4}" destId="{632A5EC8-53E4-44FA-B37E-0C9419C6C367}" srcOrd="0" destOrd="2" presId="urn:microsoft.com/office/officeart/2005/8/layout/vList5"/>
    <dgm:cxn modelId="{C73DA961-E624-4DCC-8DAC-E21AD2627581}" srcId="{5927C7DA-F545-4CEA-813B-9D434397AC5A}" destId="{AEB6FCA5-01BE-4CFF-94EA-F1B9F8B17C53}" srcOrd="5" destOrd="0" parTransId="{C6217247-F2BE-4A19-ABA6-85F269E7465E}" sibTransId="{B4A09133-0781-4C06-BFB3-BD8D3D90E846}"/>
    <dgm:cxn modelId="{CE3B45E0-0DB0-46D1-B874-0E0C77CC5744}" type="presOf" srcId="{400F7A5F-363A-42A4-942D-74050316F759}" destId="{632A5EC8-53E4-44FA-B37E-0C9419C6C367}" srcOrd="0" destOrd="1" presId="urn:microsoft.com/office/officeart/2005/8/layout/vList5"/>
    <dgm:cxn modelId="{FFEDD0E9-F5A1-4B77-A97F-BF897A1BD772}" srcId="{5927C7DA-F545-4CEA-813B-9D434397AC5A}" destId="{DE268BAE-5EF9-4ED1-83DB-F35DDBCB40EE}" srcOrd="0" destOrd="0" parTransId="{4474D5D2-EA07-4EE3-BD45-507A9DC69718}" sibTransId="{DC357E42-00D8-43C1-9950-942CCF1DF8B5}"/>
    <dgm:cxn modelId="{AA7772E6-57D8-4D2E-9F58-D1AE0B4807E0}" type="presOf" srcId="{CF546A62-058A-4BF5-82B7-6B70E40BE82B}" destId="{A7E7014C-7CDD-423A-952E-CAF9E48C1BC5}" srcOrd="0" destOrd="0" presId="urn:microsoft.com/office/officeart/2005/8/layout/vList5"/>
    <dgm:cxn modelId="{C5FBF12D-756F-4B12-AA0D-C4A4F0CDCDAF}" srcId="{5927C7DA-F545-4CEA-813B-9D434397AC5A}" destId="{9E2E8D61-ADB4-4880-9A9E-CF2148CDE3F4}" srcOrd="2" destOrd="0" parTransId="{DF586BA5-95A8-4527-87A6-F35B2B4B40CC}" sibTransId="{8CD8E955-4D1F-43D8-A6D9-07670CB4CF5E}"/>
    <dgm:cxn modelId="{2C159824-3B9A-4883-BAB6-06AE857DF82E}" type="presOf" srcId="{9752DEBC-C815-4220-BFC0-BC19EA9150D0}" destId="{632A5EC8-53E4-44FA-B37E-0C9419C6C367}" srcOrd="0" destOrd="3" presId="urn:microsoft.com/office/officeart/2005/8/layout/vList5"/>
    <dgm:cxn modelId="{82EBC98A-9B29-4FAD-9F7D-F165F0D316C8}" type="presOf" srcId="{AEB6FCA5-01BE-4CFF-94EA-F1B9F8B17C53}" destId="{632A5EC8-53E4-44FA-B37E-0C9419C6C367}" srcOrd="0" destOrd="5" presId="urn:microsoft.com/office/officeart/2005/8/layout/vList5"/>
    <dgm:cxn modelId="{E20CACEE-A31A-41D0-94CC-5D90F6635EE0}" type="presOf" srcId="{DE268BAE-5EF9-4ED1-83DB-F35DDBCB40EE}" destId="{632A5EC8-53E4-44FA-B37E-0C9419C6C367}" srcOrd="0" destOrd="0" presId="urn:microsoft.com/office/officeart/2005/8/layout/vList5"/>
    <dgm:cxn modelId="{954C77D7-6F22-4CB7-A802-43CDC5FBCEDE}" type="presOf" srcId="{FE87BF02-3EE3-4B13-AE8D-D5F7F9BB772A}" destId="{632A5EC8-53E4-44FA-B37E-0C9419C6C367}" srcOrd="0" destOrd="4" presId="urn:microsoft.com/office/officeart/2005/8/layout/vList5"/>
    <dgm:cxn modelId="{FAE10B7D-F9B4-47E8-BE51-1C53BB80304B}" srcId="{5927C7DA-F545-4CEA-813B-9D434397AC5A}" destId="{9752DEBC-C815-4220-BFC0-BC19EA9150D0}" srcOrd="3" destOrd="0" parTransId="{91501532-6177-4CF0-AF52-54B1326C00D0}" sibTransId="{8311B0B8-0762-4753-A132-6FECF0BE460A}"/>
    <dgm:cxn modelId="{D15A6F16-A361-4A8C-9F66-6480FCAE5F4C}" type="presOf" srcId="{5927C7DA-F545-4CEA-813B-9D434397AC5A}" destId="{070F0A18-99C7-48BE-AEB4-C1005277DB5E}" srcOrd="0" destOrd="0" presId="urn:microsoft.com/office/officeart/2005/8/layout/vList5"/>
    <dgm:cxn modelId="{FF38F290-5087-47B6-AC81-12E0C4113861}" srcId="{5927C7DA-F545-4CEA-813B-9D434397AC5A}" destId="{FE87BF02-3EE3-4B13-AE8D-D5F7F9BB772A}" srcOrd="4" destOrd="0" parTransId="{EF4D8AA1-1DF6-4D84-84F8-3DE6F875CADB}" sibTransId="{45F09125-9EF8-459E-A941-274FEBC2550B}"/>
    <dgm:cxn modelId="{0BD030D0-A26E-4BD9-98CD-44771FC6D6BA}" srcId="{5927C7DA-F545-4CEA-813B-9D434397AC5A}" destId="{400F7A5F-363A-42A4-942D-74050316F759}" srcOrd="1" destOrd="0" parTransId="{9DCCC983-1D70-4668-8E91-C904C38C92D1}" sibTransId="{A5EA4C54-B579-4629-BDC5-B302DFE49BF1}"/>
    <dgm:cxn modelId="{B38E1E95-698A-4CB9-9A39-199F04328600}" srcId="{CF546A62-058A-4BF5-82B7-6B70E40BE82B}" destId="{5927C7DA-F545-4CEA-813B-9D434397AC5A}" srcOrd="0" destOrd="0" parTransId="{47CAA92A-28B8-4B22-AF6F-B2EDA264F6F3}" sibTransId="{F64961AE-475B-468E-BBED-A8BDFAE6A5F3}"/>
    <dgm:cxn modelId="{28ECC6EC-2C6D-4D45-8784-0205F5A291BC}" type="presParOf" srcId="{A7E7014C-7CDD-423A-952E-CAF9E48C1BC5}" destId="{4D30E26B-9A6D-43ED-A54B-63A196B3F1D3}" srcOrd="0" destOrd="0" presId="urn:microsoft.com/office/officeart/2005/8/layout/vList5"/>
    <dgm:cxn modelId="{944F8CF6-027C-4FE0-8FC3-605F4EF99397}" type="presParOf" srcId="{4D30E26B-9A6D-43ED-A54B-63A196B3F1D3}" destId="{070F0A18-99C7-48BE-AEB4-C1005277DB5E}" srcOrd="0" destOrd="0" presId="urn:microsoft.com/office/officeart/2005/8/layout/vList5"/>
    <dgm:cxn modelId="{A16C8CFA-07E4-4EB0-853A-E9739B53E013}" type="presParOf" srcId="{4D30E26B-9A6D-43ED-A54B-63A196B3F1D3}" destId="{632A5EC8-53E4-44FA-B37E-0C9419C6C367}"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9343ECF-EE79-4CA5-B942-1B19C6C4D3AB}"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18961627-F9F7-4A80-89C3-90F0D36EC7CA}">
      <dgm:prSet/>
      <dgm:spPr/>
      <dgm:t>
        <a:bodyPr/>
        <a:lstStyle/>
        <a:p>
          <a:pPr>
            <a:lnSpc>
              <a:spcPct val="100000"/>
            </a:lnSpc>
          </a:pPr>
          <a:r>
            <a:rPr lang="en-GB" dirty="0"/>
            <a:t>Fine-tuning is good for:</a:t>
          </a:r>
          <a:endParaRPr lang="en-US" dirty="0">
            <a:latin typeface="Calibri Light"/>
          </a:endParaRPr>
        </a:p>
      </dgm:t>
    </dgm:pt>
    <dgm:pt modelId="{E4B9E4EB-21C0-4C4E-82BB-141460FF4E47}" type="parTrans" cxnId="{4CB0BA15-9A24-44BD-BF48-391E6792468F}">
      <dgm:prSet/>
      <dgm:spPr/>
      <dgm:t>
        <a:bodyPr/>
        <a:lstStyle/>
        <a:p>
          <a:endParaRPr lang="en-US"/>
        </a:p>
      </dgm:t>
    </dgm:pt>
    <dgm:pt modelId="{F2498199-F464-47AC-9C4E-E06B7D3E143B}" type="sibTrans" cxnId="{4CB0BA15-9A24-44BD-BF48-391E6792468F}">
      <dgm:prSet/>
      <dgm:spPr/>
      <dgm:t>
        <a:bodyPr/>
        <a:lstStyle/>
        <a:p>
          <a:endParaRPr lang="en-US"/>
        </a:p>
      </dgm:t>
    </dgm:pt>
    <dgm:pt modelId="{2481CA16-0BA6-4733-B2B5-A34AF15BB7F5}">
      <dgm:prSet/>
      <dgm:spPr/>
      <dgm:t>
        <a:bodyPr/>
        <a:lstStyle/>
        <a:p>
          <a:pPr>
            <a:lnSpc>
              <a:spcPct val="100000"/>
            </a:lnSpc>
          </a:pPr>
          <a:r>
            <a:rPr lang="en-GB" dirty="0"/>
            <a:t>Fine-tuning is not good for:</a:t>
          </a:r>
          <a:endParaRPr lang="en-US" dirty="0">
            <a:latin typeface="Calibri Light"/>
          </a:endParaRPr>
        </a:p>
      </dgm:t>
    </dgm:pt>
    <dgm:pt modelId="{BD0CE04F-6F6A-4DA3-9DD7-A74873398A68}" type="parTrans" cxnId="{B39C37B1-28E1-4FB1-9752-AB8A0B929745}">
      <dgm:prSet/>
      <dgm:spPr/>
      <dgm:t>
        <a:bodyPr/>
        <a:lstStyle/>
        <a:p>
          <a:endParaRPr lang="en-US"/>
        </a:p>
      </dgm:t>
    </dgm:pt>
    <dgm:pt modelId="{CA5B2349-D01B-4B8D-AEA7-FAF21A41F513}" type="sibTrans" cxnId="{B39C37B1-28E1-4FB1-9752-AB8A0B929745}">
      <dgm:prSet/>
      <dgm:spPr/>
      <dgm:t>
        <a:bodyPr/>
        <a:lstStyle/>
        <a:p>
          <a:endParaRPr lang="en-US"/>
        </a:p>
      </dgm:t>
    </dgm:pt>
    <dgm:pt modelId="{E01E3629-C1E5-4FBA-A6EA-0EDC62799866}">
      <dgm:prSet phldr="0" custT="1"/>
      <dgm:spPr/>
      <dgm:t>
        <a:bodyPr/>
        <a:lstStyle/>
        <a:p>
          <a:pPr>
            <a:lnSpc>
              <a:spcPct val="100000"/>
            </a:lnSpc>
          </a:pPr>
          <a:r>
            <a:rPr lang="en-GB" sz="1800" dirty="0"/>
            <a:t>Consistent classification + stable label </a:t>
          </a:r>
          <a:r>
            <a:rPr lang="en-GB" sz="1800" dirty="0">
              <a:latin typeface="Calibri Light"/>
            </a:rPr>
            <a:t>schema</a:t>
          </a:r>
        </a:p>
      </dgm:t>
    </dgm:pt>
    <dgm:pt modelId="{E08FF32B-69CB-4021-B6B1-70AC1C9B8E5B}" type="parTrans" cxnId="{3D2E8111-7CC6-446E-9A8B-675A05CBB8A1}">
      <dgm:prSet/>
      <dgm:spPr/>
    </dgm:pt>
    <dgm:pt modelId="{24703F74-EBBD-4401-95A2-0A13801CC125}" type="sibTrans" cxnId="{3D2E8111-7CC6-446E-9A8B-675A05CBB8A1}">
      <dgm:prSet/>
      <dgm:spPr/>
    </dgm:pt>
    <dgm:pt modelId="{635D694B-3A25-4CD5-A0B9-D06A79465642}">
      <dgm:prSet phldr="0"/>
      <dgm:spPr/>
      <dgm:t>
        <a:bodyPr/>
        <a:lstStyle/>
        <a:p>
          <a:pPr>
            <a:lnSpc>
              <a:spcPct val="100000"/>
            </a:lnSpc>
          </a:pPr>
          <a:r>
            <a:rPr lang="en-GB" sz="1800" dirty="0">
              <a:latin typeface="Calibri Light"/>
            </a:rPr>
            <a:t>Enforcing</a:t>
          </a:r>
          <a:r>
            <a:rPr lang="en-GB" sz="1800" dirty="0"/>
            <a:t> a specific structured output </a:t>
          </a:r>
          <a:endParaRPr lang="en-GB" sz="1800" dirty="0">
            <a:latin typeface="Calibri Light"/>
          </a:endParaRPr>
        </a:p>
      </dgm:t>
    </dgm:pt>
    <dgm:pt modelId="{4683DD89-61FD-49B5-8677-63AA29471F61}" type="parTrans" cxnId="{084C940A-3AF4-4F7E-8B4C-ECCBDD1ACFE0}">
      <dgm:prSet/>
      <dgm:spPr/>
    </dgm:pt>
    <dgm:pt modelId="{CAD34D6D-AB37-4D0D-9543-FC781B54446C}" type="sibTrans" cxnId="{084C940A-3AF4-4F7E-8B4C-ECCBDD1ACFE0}">
      <dgm:prSet/>
      <dgm:spPr/>
    </dgm:pt>
    <dgm:pt modelId="{199ABE49-4E7F-41DB-8490-0523B4F934A5}">
      <dgm:prSet phldr="0"/>
      <dgm:spPr/>
      <dgm:t>
        <a:bodyPr/>
        <a:lstStyle/>
        <a:p>
          <a:pPr>
            <a:lnSpc>
              <a:spcPct val="100000"/>
            </a:lnSpc>
          </a:pPr>
          <a:r>
            <a:rPr lang="en-GB" sz="1800" dirty="0"/>
            <a:t>Distilling long prompts into a smaller, cheaper prompt </a:t>
          </a:r>
        </a:p>
      </dgm:t>
    </dgm:pt>
    <dgm:pt modelId="{E2F64218-2109-435B-878B-2F1F13DF7F06}" type="parTrans" cxnId="{F6B2BFE9-1BC2-45C5-A5E5-CCD54A1D7809}">
      <dgm:prSet/>
      <dgm:spPr/>
    </dgm:pt>
    <dgm:pt modelId="{81906014-858C-4821-A471-D182EB4BFFB6}" type="sibTrans" cxnId="{F6B2BFE9-1BC2-45C5-A5E5-CCD54A1D7809}">
      <dgm:prSet/>
      <dgm:spPr/>
    </dgm:pt>
    <dgm:pt modelId="{85872830-F7C7-49EE-8E33-EA11DE7C982E}">
      <dgm:prSet phldr="0" custT="1"/>
      <dgm:spPr/>
      <dgm:t>
        <a:bodyPr/>
        <a:lstStyle/>
        <a:p>
          <a:pPr rtl="0">
            <a:lnSpc>
              <a:spcPct val="100000"/>
            </a:lnSpc>
          </a:pPr>
          <a:r>
            <a:rPr lang="en-GB" sz="1800" dirty="0"/>
            <a:t>Adding brand-new knowledge that changes often (use RAG </a:t>
          </a:r>
          <a:r>
            <a:rPr lang="en-GB" sz="1800" dirty="0">
              <a:latin typeface="Calibri Light"/>
            </a:rPr>
            <a:t>instead</a:t>
          </a:r>
        </a:p>
      </dgm:t>
    </dgm:pt>
    <dgm:pt modelId="{50C4783F-B35F-4782-9F6D-63311514EA75}" type="parTrans" cxnId="{4B5D4DAE-B5E4-42E5-B987-CD76B30B6B18}">
      <dgm:prSet/>
      <dgm:spPr/>
    </dgm:pt>
    <dgm:pt modelId="{15C3E3EC-F31C-4DFC-B544-ED25CA2B7D9E}" type="sibTrans" cxnId="{4B5D4DAE-B5E4-42E5-B987-CD76B30B6B18}">
      <dgm:prSet/>
      <dgm:spPr/>
    </dgm:pt>
    <dgm:pt modelId="{11569594-BC96-481E-8079-BC7500F59EAF}">
      <dgm:prSet phldr="0"/>
      <dgm:spPr/>
      <dgm:t>
        <a:bodyPr/>
        <a:lstStyle/>
        <a:p>
          <a:pPr>
            <a:lnSpc>
              <a:spcPct val="100000"/>
            </a:lnSpc>
          </a:pPr>
          <a:r>
            <a:rPr lang="en-GB" sz="1800" dirty="0">
              <a:latin typeface="Calibri Light"/>
            </a:rPr>
            <a:t>Situations</a:t>
          </a:r>
          <a:r>
            <a:rPr lang="en-GB" sz="1800" dirty="0"/>
            <a:t> where you don’t have enough clean labelled examples.</a:t>
          </a:r>
        </a:p>
      </dgm:t>
    </dgm:pt>
    <dgm:pt modelId="{1EA80019-5CB2-4371-A4DF-0A792EEB68E9}" type="parTrans" cxnId="{1F854AFA-5D94-4160-9224-E88D85BB05EA}">
      <dgm:prSet/>
      <dgm:spPr/>
    </dgm:pt>
    <dgm:pt modelId="{3292AEF1-1071-4173-9235-7C06A9217017}" type="sibTrans" cxnId="{1F854AFA-5D94-4160-9224-E88D85BB05EA}">
      <dgm:prSet/>
      <dgm:spPr/>
    </dgm:pt>
    <dgm:pt modelId="{3E50866C-6E8B-4555-8B2B-322C6DF54B1D}" type="pres">
      <dgm:prSet presAssocID="{79343ECF-EE79-4CA5-B942-1B19C6C4D3AB}" presName="root" presStyleCnt="0">
        <dgm:presLayoutVars>
          <dgm:dir/>
          <dgm:resizeHandles val="exact"/>
        </dgm:presLayoutVars>
      </dgm:prSet>
      <dgm:spPr/>
      <dgm:t>
        <a:bodyPr/>
        <a:lstStyle/>
        <a:p>
          <a:endParaRPr lang="en-US"/>
        </a:p>
      </dgm:t>
    </dgm:pt>
    <dgm:pt modelId="{CC9554DD-428C-440E-A7B2-EB2DD4C42AAB}" type="pres">
      <dgm:prSet presAssocID="{18961627-F9F7-4A80-89C3-90F0D36EC7CA}" presName="compNode" presStyleCnt="0"/>
      <dgm:spPr/>
    </dgm:pt>
    <dgm:pt modelId="{9D023D5B-C558-430D-9093-A3455E612CEA}" type="pres">
      <dgm:prSet presAssocID="{18961627-F9F7-4A80-89C3-90F0D36EC7CA}" presName="bgRect" presStyleLbl="bgShp" presStyleIdx="0" presStyleCnt="2"/>
      <dgm:spPr/>
    </dgm:pt>
    <dgm:pt modelId="{4842E353-C214-41FF-BA90-66CE8AE70826}" type="pres">
      <dgm:prSet presAssocID="{18961627-F9F7-4A80-89C3-90F0D36EC7CA}"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id="0" name="" descr="Fingerprint"/>
        </a:ext>
      </dgm:extLst>
    </dgm:pt>
    <dgm:pt modelId="{A2C031E6-5DB3-48C2-B0C2-9CB3C8986811}" type="pres">
      <dgm:prSet presAssocID="{18961627-F9F7-4A80-89C3-90F0D36EC7CA}" presName="spaceRect" presStyleCnt="0"/>
      <dgm:spPr/>
    </dgm:pt>
    <dgm:pt modelId="{99CAED00-F8B7-422D-86BD-A0E7C387ED9D}" type="pres">
      <dgm:prSet presAssocID="{18961627-F9F7-4A80-89C3-90F0D36EC7CA}" presName="parTx" presStyleLbl="revTx" presStyleIdx="0" presStyleCnt="4">
        <dgm:presLayoutVars>
          <dgm:chMax val="0"/>
          <dgm:chPref val="0"/>
        </dgm:presLayoutVars>
      </dgm:prSet>
      <dgm:spPr/>
      <dgm:t>
        <a:bodyPr/>
        <a:lstStyle/>
        <a:p>
          <a:endParaRPr lang="en-US"/>
        </a:p>
      </dgm:t>
    </dgm:pt>
    <dgm:pt modelId="{0E196337-8A8E-4FAD-9576-9E34BE78A689}" type="pres">
      <dgm:prSet presAssocID="{18961627-F9F7-4A80-89C3-90F0D36EC7CA}" presName="desTx" presStyleLbl="revTx" presStyleIdx="1" presStyleCnt="4">
        <dgm:presLayoutVars/>
      </dgm:prSet>
      <dgm:spPr/>
      <dgm:t>
        <a:bodyPr/>
        <a:lstStyle/>
        <a:p>
          <a:endParaRPr lang="en-US"/>
        </a:p>
      </dgm:t>
    </dgm:pt>
    <dgm:pt modelId="{05A34C86-BE49-4386-ADB6-DE5F8F80D516}" type="pres">
      <dgm:prSet presAssocID="{F2498199-F464-47AC-9C4E-E06B7D3E143B}" presName="sibTrans" presStyleCnt="0"/>
      <dgm:spPr/>
    </dgm:pt>
    <dgm:pt modelId="{54FE52E8-3102-45BE-97A8-624BB6C0A541}" type="pres">
      <dgm:prSet presAssocID="{2481CA16-0BA6-4733-B2B5-A34AF15BB7F5}" presName="compNode" presStyleCnt="0"/>
      <dgm:spPr/>
    </dgm:pt>
    <dgm:pt modelId="{68C648F9-4462-4338-BB70-55197AF7CC72}" type="pres">
      <dgm:prSet presAssocID="{2481CA16-0BA6-4733-B2B5-A34AF15BB7F5}" presName="bgRect" presStyleLbl="bgShp" presStyleIdx="1" presStyleCnt="2"/>
      <dgm:spPr/>
    </dgm:pt>
    <dgm:pt modelId="{F2D8892C-3DBC-4A21-AAC1-6A8B4318AC4C}" type="pres">
      <dgm:prSet presAssocID="{2481CA16-0BA6-4733-B2B5-A34AF15BB7F5}"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id="0" name="" descr="Robot Outline"/>
        </a:ext>
      </dgm:extLst>
    </dgm:pt>
    <dgm:pt modelId="{21F2769B-E320-4C2E-95CC-6FEDDB070220}" type="pres">
      <dgm:prSet presAssocID="{2481CA16-0BA6-4733-B2B5-A34AF15BB7F5}" presName="spaceRect" presStyleCnt="0"/>
      <dgm:spPr/>
    </dgm:pt>
    <dgm:pt modelId="{51B8348C-D17B-43B6-8466-F78251A5515A}" type="pres">
      <dgm:prSet presAssocID="{2481CA16-0BA6-4733-B2B5-A34AF15BB7F5}" presName="parTx" presStyleLbl="revTx" presStyleIdx="2" presStyleCnt="4">
        <dgm:presLayoutVars>
          <dgm:chMax val="0"/>
          <dgm:chPref val="0"/>
        </dgm:presLayoutVars>
      </dgm:prSet>
      <dgm:spPr/>
      <dgm:t>
        <a:bodyPr/>
        <a:lstStyle/>
        <a:p>
          <a:endParaRPr lang="en-US"/>
        </a:p>
      </dgm:t>
    </dgm:pt>
    <dgm:pt modelId="{F342F4A2-4127-400A-AE4B-B8068CFF0FBD}" type="pres">
      <dgm:prSet presAssocID="{2481CA16-0BA6-4733-B2B5-A34AF15BB7F5}" presName="desTx" presStyleLbl="revTx" presStyleIdx="3" presStyleCnt="4">
        <dgm:presLayoutVars/>
      </dgm:prSet>
      <dgm:spPr/>
      <dgm:t>
        <a:bodyPr/>
        <a:lstStyle/>
        <a:p>
          <a:endParaRPr lang="en-US"/>
        </a:p>
      </dgm:t>
    </dgm:pt>
  </dgm:ptLst>
  <dgm:cxnLst>
    <dgm:cxn modelId="{C82AAE3C-D34A-47AA-9CEA-F7BFF5F729E8}" type="presOf" srcId="{79343ECF-EE79-4CA5-B942-1B19C6C4D3AB}" destId="{3E50866C-6E8B-4555-8B2B-322C6DF54B1D}" srcOrd="0" destOrd="0" presId="urn:microsoft.com/office/officeart/2018/2/layout/IconVerticalSolidList"/>
    <dgm:cxn modelId="{58B00081-B67D-499E-BADA-12BAF252B373}" type="presOf" srcId="{2481CA16-0BA6-4733-B2B5-A34AF15BB7F5}" destId="{51B8348C-D17B-43B6-8466-F78251A5515A}" srcOrd="0" destOrd="0" presId="urn:microsoft.com/office/officeart/2018/2/layout/IconVerticalSolidList"/>
    <dgm:cxn modelId="{AE0E1401-DFDC-487B-AA49-7BFD8C384846}" type="presOf" srcId="{635D694B-3A25-4CD5-A0B9-D06A79465642}" destId="{0E196337-8A8E-4FAD-9576-9E34BE78A689}" srcOrd="0" destOrd="1" presId="urn:microsoft.com/office/officeart/2018/2/layout/IconVerticalSolidList"/>
    <dgm:cxn modelId="{4CB0BA15-9A24-44BD-BF48-391E6792468F}" srcId="{79343ECF-EE79-4CA5-B942-1B19C6C4D3AB}" destId="{18961627-F9F7-4A80-89C3-90F0D36EC7CA}" srcOrd="0" destOrd="0" parTransId="{E4B9E4EB-21C0-4C4E-82BB-141460FF4E47}" sibTransId="{F2498199-F464-47AC-9C4E-E06B7D3E143B}"/>
    <dgm:cxn modelId="{4B5D4DAE-B5E4-42E5-B987-CD76B30B6B18}" srcId="{2481CA16-0BA6-4733-B2B5-A34AF15BB7F5}" destId="{85872830-F7C7-49EE-8E33-EA11DE7C982E}" srcOrd="0" destOrd="0" parTransId="{50C4783F-B35F-4782-9F6D-63311514EA75}" sibTransId="{15C3E3EC-F31C-4DFC-B544-ED25CA2B7D9E}"/>
    <dgm:cxn modelId="{3D2E8111-7CC6-446E-9A8B-675A05CBB8A1}" srcId="{18961627-F9F7-4A80-89C3-90F0D36EC7CA}" destId="{E01E3629-C1E5-4FBA-A6EA-0EDC62799866}" srcOrd="0" destOrd="0" parTransId="{E08FF32B-69CB-4021-B6B1-70AC1C9B8E5B}" sibTransId="{24703F74-EBBD-4401-95A2-0A13801CC125}"/>
    <dgm:cxn modelId="{F6B2BFE9-1BC2-45C5-A5E5-CCD54A1D7809}" srcId="{18961627-F9F7-4A80-89C3-90F0D36EC7CA}" destId="{199ABE49-4E7F-41DB-8490-0523B4F934A5}" srcOrd="2" destOrd="0" parTransId="{E2F64218-2109-435B-878B-2F1F13DF7F06}" sibTransId="{81906014-858C-4821-A471-D182EB4BFFB6}"/>
    <dgm:cxn modelId="{C76AA0D7-F61E-479B-B0BC-F29E999A24B9}" type="presOf" srcId="{85872830-F7C7-49EE-8E33-EA11DE7C982E}" destId="{F342F4A2-4127-400A-AE4B-B8068CFF0FBD}" srcOrd="0" destOrd="0" presId="urn:microsoft.com/office/officeart/2018/2/layout/IconVerticalSolidList"/>
    <dgm:cxn modelId="{392BB410-0334-4D12-BBC0-090FCE96B504}" type="presOf" srcId="{18961627-F9F7-4A80-89C3-90F0D36EC7CA}" destId="{99CAED00-F8B7-422D-86BD-A0E7C387ED9D}" srcOrd="0" destOrd="0" presId="urn:microsoft.com/office/officeart/2018/2/layout/IconVerticalSolidList"/>
    <dgm:cxn modelId="{C82C17CA-E307-4E58-9290-04B102D192E3}" type="presOf" srcId="{199ABE49-4E7F-41DB-8490-0523B4F934A5}" destId="{0E196337-8A8E-4FAD-9576-9E34BE78A689}" srcOrd="0" destOrd="2" presId="urn:microsoft.com/office/officeart/2018/2/layout/IconVerticalSolidList"/>
    <dgm:cxn modelId="{65E3983A-590B-4797-B127-64FF7D4EA380}" type="presOf" srcId="{E01E3629-C1E5-4FBA-A6EA-0EDC62799866}" destId="{0E196337-8A8E-4FAD-9576-9E34BE78A689}" srcOrd="0" destOrd="0" presId="urn:microsoft.com/office/officeart/2018/2/layout/IconVerticalSolidList"/>
    <dgm:cxn modelId="{EBCECF4E-0495-4B99-8F45-4760ECA0A4AA}" type="presOf" srcId="{11569594-BC96-481E-8079-BC7500F59EAF}" destId="{F342F4A2-4127-400A-AE4B-B8068CFF0FBD}" srcOrd="0" destOrd="1" presId="urn:microsoft.com/office/officeart/2018/2/layout/IconVerticalSolidList"/>
    <dgm:cxn modelId="{B39C37B1-28E1-4FB1-9752-AB8A0B929745}" srcId="{79343ECF-EE79-4CA5-B942-1B19C6C4D3AB}" destId="{2481CA16-0BA6-4733-B2B5-A34AF15BB7F5}" srcOrd="1" destOrd="0" parTransId="{BD0CE04F-6F6A-4DA3-9DD7-A74873398A68}" sibTransId="{CA5B2349-D01B-4B8D-AEA7-FAF21A41F513}"/>
    <dgm:cxn modelId="{084C940A-3AF4-4F7E-8B4C-ECCBDD1ACFE0}" srcId="{18961627-F9F7-4A80-89C3-90F0D36EC7CA}" destId="{635D694B-3A25-4CD5-A0B9-D06A79465642}" srcOrd="1" destOrd="0" parTransId="{4683DD89-61FD-49B5-8677-63AA29471F61}" sibTransId="{CAD34D6D-AB37-4D0D-9543-FC781B54446C}"/>
    <dgm:cxn modelId="{1F854AFA-5D94-4160-9224-E88D85BB05EA}" srcId="{2481CA16-0BA6-4733-B2B5-A34AF15BB7F5}" destId="{11569594-BC96-481E-8079-BC7500F59EAF}" srcOrd="1" destOrd="0" parTransId="{1EA80019-5CB2-4371-A4DF-0A792EEB68E9}" sibTransId="{3292AEF1-1071-4173-9235-7C06A9217017}"/>
    <dgm:cxn modelId="{28D5A5A4-7D7F-4F6C-A1A3-E0BD29F0477D}" type="presParOf" srcId="{3E50866C-6E8B-4555-8B2B-322C6DF54B1D}" destId="{CC9554DD-428C-440E-A7B2-EB2DD4C42AAB}" srcOrd="0" destOrd="0" presId="urn:microsoft.com/office/officeart/2018/2/layout/IconVerticalSolidList"/>
    <dgm:cxn modelId="{3AF9B344-516B-4121-B7DC-0727C046FE33}" type="presParOf" srcId="{CC9554DD-428C-440E-A7B2-EB2DD4C42AAB}" destId="{9D023D5B-C558-430D-9093-A3455E612CEA}" srcOrd="0" destOrd="0" presId="urn:microsoft.com/office/officeart/2018/2/layout/IconVerticalSolidList"/>
    <dgm:cxn modelId="{4BC0980E-55D4-4146-9DFC-3611BB42EFD3}" type="presParOf" srcId="{CC9554DD-428C-440E-A7B2-EB2DD4C42AAB}" destId="{4842E353-C214-41FF-BA90-66CE8AE70826}" srcOrd="1" destOrd="0" presId="urn:microsoft.com/office/officeart/2018/2/layout/IconVerticalSolidList"/>
    <dgm:cxn modelId="{C8AA5E59-9A79-4F65-BB47-2C28E0A74A07}" type="presParOf" srcId="{CC9554DD-428C-440E-A7B2-EB2DD4C42AAB}" destId="{A2C031E6-5DB3-48C2-B0C2-9CB3C8986811}" srcOrd="2" destOrd="0" presId="urn:microsoft.com/office/officeart/2018/2/layout/IconVerticalSolidList"/>
    <dgm:cxn modelId="{9297182A-2597-4440-B8AF-C763AA9B82D5}" type="presParOf" srcId="{CC9554DD-428C-440E-A7B2-EB2DD4C42AAB}" destId="{99CAED00-F8B7-422D-86BD-A0E7C387ED9D}" srcOrd="3" destOrd="0" presId="urn:microsoft.com/office/officeart/2018/2/layout/IconVerticalSolidList"/>
    <dgm:cxn modelId="{F26AB15A-BCD2-4B9B-A514-D968304F6AF5}" type="presParOf" srcId="{CC9554DD-428C-440E-A7B2-EB2DD4C42AAB}" destId="{0E196337-8A8E-4FAD-9576-9E34BE78A689}" srcOrd="4" destOrd="0" presId="urn:microsoft.com/office/officeart/2018/2/layout/IconVerticalSolidList"/>
    <dgm:cxn modelId="{DDE04DD6-9559-43F8-AB28-45B460E2F965}" type="presParOf" srcId="{3E50866C-6E8B-4555-8B2B-322C6DF54B1D}" destId="{05A34C86-BE49-4386-ADB6-DE5F8F80D516}" srcOrd="1" destOrd="0" presId="urn:microsoft.com/office/officeart/2018/2/layout/IconVerticalSolidList"/>
    <dgm:cxn modelId="{9C4CBD98-E326-41C0-A7EC-03B89CE28C46}" type="presParOf" srcId="{3E50866C-6E8B-4555-8B2B-322C6DF54B1D}" destId="{54FE52E8-3102-45BE-97A8-624BB6C0A541}" srcOrd="2" destOrd="0" presId="urn:microsoft.com/office/officeart/2018/2/layout/IconVerticalSolidList"/>
    <dgm:cxn modelId="{718082F1-90AA-476B-AD1C-AD7034C9A3BD}" type="presParOf" srcId="{54FE52E8-3102-45BE-97A8-624BB6C0A541}" destId="{68C648F9-4462-4338-BB70-55197AF7CC72}" srcOrd="0" destOrd="0" presId="urn:microsoft.com/office/officeart/2018/2/layout/IconVerticalSolidList"/>
    <dgm:cxn modelId="{D33340AE-52D1-4439-9CFE-8514062E19AA}" type="presParOf" srcId="{54FE52E8-3102-45BE-97A8-624BB6C0A541}" destId="{F2D8892C-3DBC-4A21-AAC1-6A8B4318AC4C}" srcOrd="1" destOrd="0" presId="urn:microsoft.com/office/officeart/2018/2/layout/IconVerticalSolidList"/>
    <dgm:cxn modelId="{1F4B0D06-274A-4C6A-B1FC-083F28417F9E}" type="presParOf" srcId="{54FE52E8-3102-45BE-97A8-624BB6C0A541}" destId="{21F2769B-E320-4C2E-95CC-6FEDDB070220}" srcOrd="2" destOrd="0" presId="urn:microsoft.com/office/officeart/2018/2/layout/IconVerticalSolidList"/>
    <dgm:cxn modelId="{09343877-B4D0-4264-A685-4B90A1F2F9E2}" type="presParOf" srcId="{54FE52E8-3102-45BE-97A8-624BB6C0A541}" destId="{51B8348C-D17B-43B6-8466-F78251A5515A}" srcOrd="3" destOrd="0" presId="urn:microsoft.com/office/officeart/2018/2/layout/IconVerticalSolidList"/>
    <dgm:cxn modelId="{3291F8D8-7C27-49AD-8240-799170A6C02E}" type="presParOf" srcId="{54FE52E8-3102-45BE-97A8-624BB6C0A541}" destId="{F342F4A2-4127-400A-AE4B-B8068CFF0FBD}"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AFA4DEF-DE57-4240-9464-56DA40E4D33F}" type="doc">
      <dgm:prSet loTypeId="urn:microsoft.com/office/officeart/2016/7/layout/LinearBlockProcessNumbered" loCatId="process" qsTypeId="urn:microsoft.com/office/officeart/2005/8/quickstyle/simple1" qsCatId="simple" csTypeId="urn:microsoft.com/office/officeart/2005/8/colors/accent6_1" csCatId="accent6" phldr="1"/>
      <dgm:spPr/>
      <dgm:t>
        <a:bodyPr/>
        <a:lstStyle/>
        <a:p>
          <a:endParaRPr lang="en-US"/>
        </a:p>
      </dgm:t>
    </dgm:pt>
    <dgm:pt modelId="{AF2027B1-1EF6-4F33-ACDD-FEB0E5403208}">
      <dgm:prSet/>
      <dgm:spPr/>
      <dgm:t>
        <a:bodyPr/>
        <a:lstStyle/>
        <a:p>
          <a:pPr rtl="0"/>
          <a:r>
            <a:rPr lang="en-GB" dirty="0"/>
            <a:t>Add more labelled examples of the failure type </a:t>
          </a:r>
          <a:endParaRPr lang="en-US" dirty="0">
            <a:latin typeface="Calibri Light"/>
          </a:endParaRPr>
        </a:p>
      </dgm:t>
    </dgm:pt>
    <dgm:pt modelId="{48B5924F-BEEE-4D7F-B382-46C8369D243D}" type="parTrans" cxnId="{4086CA77-D863-4553-B90E-34341E10A6A7}">
      <dgm:prSet/>
      <dgm:spPr/>
      <dgm:t>
        <a:bodyPr/>
        <a:lstStyle/>
        <a:p>
          <a:endParaRPr lang="en-US"/>
        </a:p>
      </dgm:t>
    </dgm:pt>
    <dgm:pt modelId="{58433308-7830-473D-9212-74ED7AC344EE}" type="sibTrans" cxnId="{4086CA77-D863-4553-B90E-34341E10A6A7}">
      <dgm:prSet phldrT="01"/>
      <dgm:spPr/>
      <dgm:t>
        <a:bodyPr/>
        <a:lstStyle/>
        <a:p>
          <a:r>
            <a:rPr lang="en-US"/>
            <a:t>01</a:t>
          </a:r>
        </a:p>
      </dgm:t>
    </dgm:pt>
    <dgm:pt modelId="{4A453708-C639-439C-9B27-10E6C04E1A7A}">
      <dgm:prSet phldr="0"/>
      <dgm:spPr/>
      <dgm:t>
        <a:bodyPr/>
        <a:lstStyle/>
        <a:p>
          <a:pPr rtl="0"/>
          <a:r>
            <a:rPr lang="en-GB"/>
            <a:t>Improve labelling consistency </a:t>
          </a:r>
          <a:endParaRPr lang="en-GB">
            <a:latin typeface="Calibri Light"/>
          </a:endParaRPr>
        </a:p>
      </dgm:t>
    </dgm:pt>
    <dgm:pt modelId="{0778C4A0-47E0-48E1-B5F4-CAB7F217AF40}" type="parTrans" cxnId="{7525B7CA-5AAC-46A6-8F6F-BA46BBA10682}">
      <dgm:prSet/>
      <dgm:spPr/>
    </dgm:pt>
    <dgm:pt modelId="{50475F5A-B169-4F46-AF1B-D13529E71429}" type="sibTrans" cxnId="{7525B7CA-5AAC-46A6-8F6F-BA46BBA10682}">
      <dgm:prSet phldrT="02"/>
      <dgm:spPr/>
      <dgm:t>
        <a:bodyPr/>
        <a:lstStyle/>
        <a:p>
          <a:r>
            <a:rPr lang="en-US"/>
            <a:t>02</a:t>
          </a:r>
        </a:p>
        <a:p>
          <a:endParaRPr lang="en-GB"/>
        </a:p>
      </dgm:t>
    </dgm:pt>
    <dgm:pt modelId="{711F8541-22BF-4D26-9D53-F87B57555998}">
      <dgm:prSet phldr="0"/>
      <dgm:spPr/>
      <dgm:t>
        <a:bodyPr/>
        <a:lstStyle/>
        <a:p>
          <a:r>
            <a:rPr lang="en-GB"/>
            <a:t>Add “uncertain” cases </a:t>
          </a:r>
          <a:endParaRPr lang="en-US"/>
        </a:p>
      </dgm:t>
    </dgm:pt>
    <dgm:pt modelId="{0A5A9CAA-0999-4FE0-BA94-6669CE753472}" type="parTrans" cxnId="{CF1C6BA3-3E48-4B33-AE3E-AD525B5F1B02}">
      <dgm:prSet/>
      <dgm:spPr/>
    </dgm:pt>
    <dgm:pt modelId="{498B53EC-7F5C-4D1D-AD28-5AA813AF1449}" type="sibTrans" cxnId="{CF1C6BA3-3E48-4B33-AE3E-AD525B5F1B02}">
      <dgm:prSet phldrT="03"/>
      <dgm:spPr/>
      <dgm:t>
        <a:bodyPr/>
        <a:lstStyle/>
        <a:p>
          <a:r>
            <a:rPr lang="en-US"/>
            <a:t>03</a:t>
          </a:r>
        </a:p>
        <a:p>
          <a:endParaRPr lang="en-GB"/>
        </a:p>
      </dgm:t>
    </dgm:pt>
    <dgm:pt modelId="{C6F0131B-080A-467B-B414-18FE91ACA89A}" type="pres">
      <dgm:prSet presAssocID="{EAFA4DEF-DE57-4240-9464-56DA40E4D33F}" presName="Name0" presStyleCnt="0">
        <dgm:presLayoutVars>
          <dgm:animLvl val="lvl"/>
          <dgm:resizeHandles val="exact"/>
        </dgm:presLayoutVars>
      </dgm:prSet>
      <dgm:spPr/>
      <dgm:t>
        <a:bodyPr/>
        <a:lstStyle/>
        <a:p>
          <a:endParaRPr lang="en-US"/>
        </a:p>
      </dgm:t>
    </dgm:pt>
    <dgm:pt modelId="{72E01349-B0EA-43C0-B7EE-9FC132372FF3}" type="pres">
      <dgm:prSet presAssocID="{AF2027B1-1EF6-4F33-ACDD-FEB0E5403208}" presName="compositeNode" presStyleCnt="0">
        <dgm:presLayoutVars>
          <dgm:bulletEnabled val="1"/>
        </dgm:presLayoutVars>
      </dgm:prSet>
      <dgm:spPr/>
    </dgm:pt>
    <dgm:pt modelId="{5EB0940D-5DF5-413E-B1BF-5C86D3B283FF}" type="pres">
      <dgm:prSet presAssocID="{AF2027B1-1EF6-4F33-ACDD-FEB0E5403208}" presName="bgRect" presStyleLbl="alignNode1" presStyleIdx="0" presStyleCnt="3"/>
      <dgm:spPr/>
      <dgm:t>
        <a:bodyPr/>
        <a:lstStyle/>
        <a:p>
          <a:endParaRPr lang="en-US"/>
        </a:p>
      </dgm:t>
    </dgm:pt>
    <dgm:pt modelId="{267DB9A4-74B7-4704-A2D6-2D82EDA98AB3}" type="pres">
      <dgm:prSet presAssocID="{58433308-7830-473D-9212-74ED7AC344EE}" presName="sibTransNodeRect" presStyleLbl="alignNode1" presStyleIdx="0" presStyleCnt="3">
        <dgm:presLayoutVars>
          <dgm:chMax val="0"/>
          <dgm:bulletEnabled val="1"/>
        </dgm:presLayoutVars>
      </dgm:prSet>
      <dgm:spPr/>
      <dgm:t>
        <a:bodyPr/>
        <a:lstStyle/>
        <a:p>
          <a:endParaRPr lang="en-US"/>
        </a:p>
      </dgm:t>
    </dgm:pt>
    <dgm:pt modelId="{F64B6241-8037-4C1B-B1F6-27AFC975B8AC}" type="pres">
      <dgm:prSet presAssocID="{AF2027B1-1EF6-4F33-ACDD-FEB0E5403208}" presName="nodeRect" presStyleLbl="alignNode1" presStyleIdx="0" presStyleCnt="3">
        <dgm:presLayoutVars>
          <dgm:bulletEnabled val="1"/>
        </dgm:presLayoutVars>
      </dgm:prSet>
      <dgm:spPr/>
      <dgm:t>
        <a:bodyPr/>
        <a:lstStyle/>
        <a:p>
          <a:endParaRPr lang="en-US"/>
        </a:p>
      </dgm:t>
    </dgm:pt>
    <dgm:pt modelId="{DE8784D3-1058-442E-A723-7387B0885653}" type="pres">
      <dgm:prSet presAssocID="{58433308-7830-473D-9212-74ED7AC344EE}" presName="sibTrans" presStyleCnt="0"/>
      <dgm:spPr/>
    </dgm:pt>
    <dgm:pt modelId="{95974C57-5DFE-4C8C-B8DA-8BDBF2F15713}" type="pres">
      <dgm:prSet presAssocID="{4A453708-C639-439C-9B27-10E6C04E1A7A}" presName="compositeNode" presStyleCnt="0">
        <dgm:presLayoutVars>
          <dgm:bulletEnabled val="1"/>
        </dgm:presLayoutVars>
      </dgm:prSet>
      <dgm:spPr/>
    </dgm:pt>
    <dgm:pt modelId="{3CC0970A-03AE-4B8C-8B14-1F0DC530EC20}" type="pres">
      <dgm:prSet presAssocID="{4A453708-C639-439C-9B27-10E6C04E1A7A}" presName="bgRect" presStyleLbl="alignNode1" presStyleIdx="1" presStyleCnt="3"/>
      <dgm:spPr/>
      <dgm:t>
        <a:bodyPr/>
        <a:lstStyle/>
        <a:p>
          <a:endParaRPr lang="en-US"/>
        </a:p>
      </dgm:t>
    </dgm:pt>
    <dgm:pt modelId="{0B299078-3FC2-4B90-B75D-BC3EFB1E47A6}" type="pres">
      <dgm:prSet presAssocID="{50475F5A-B169-4F46-AF1B-D13529E71429}" presName="sibTransNodeRect" presStyleLbl="alignNode1" presStyleIdx="1" presStyleCnt="3">
        <dgm:presLayoutVars>
          <dgm:chMax val="0"/>
          <dgm:bulletEnabled val="1"/>
        </dgm:presLayoutVars>
      </dgm:prSet>
      <dgm:spPr/>
      <dgm:t>
        <a:bodyPr/>
        <a:lstStyle/>
        <a:p>
          <a:endParaRPr lang="en-US"/>
        </a:p>
      </dgm:t>
    </dgm:pt>
    <dgm:pt modelId="{693A7C5C-44ED-4259-A3E7-E88ABDC1D91F}" type="pres">
      <dgm:prSet presAssocID="{4A453708-C639-439C-9B27-10E6C04E1A7A}" presName="nodeRect" presStyleLbl="alignNode1" presStyleIdx="1" presStyleCnt="3">
        <dgm:presLayoutVars>
          <dgm:bulletEnabled val="1"/>
        </dgm:presLayoutVars>
      </dgm:prSet>
      <dgm:spPr/>
      <dgm:t>
        <a:bodyPr/>
        <a:lstStyle/>
        <a:p>
          <a:endParaRPr lang="en-US"/>
        </a:p>
      </dgm:t>
    </dgm:pt>
    <dgm:pt modelId="{A6B25C2E-C244-409C-B746-9E312FE17D6E}" type="pres">
      <dgm:prSet presAssocID="{50475F5A-B169-4F46-AF1B-D13529E71429}" presName="sibTrans" presStyleCnt="0"/>
      <dgm:spPr/>
    </dgm:pt>
    <dgm:pt modelId="{10BADDB0-8412-41D9-978D-573D435927B7}" type="pres">
      <dgm:prSet presAssocID="{711F8541-22BF-4D26-9D53-F87B57555998}" presName="compositeNode" presStyleCnt="0">
        <dgm:presLayoutVars>
          <dgm:bulletEnabled val="1"/>
        </dgm:presLayoutVars>
      </dgm:prSet>
      <dgm:spPr/>
    </dgm:pt>
    <dgm:pt modelId="{B6C15F4A-EDF5-4146-8509-64AEEE98D5EF}" type="pres">
      <dgm:prSet presAssocID="{711F8541-22BF-4D26-9D53-F87B57555998}" presName="bgRect" presStyleLbl="alignNode1" presStyleIdx="2" presStyleCnt="3"/>
      <dgm:spPr/>
      <dgm:t>
        <a:bodyPr/>
        <a:lstStyle/>
        <a:p>
          <a:endParaRPr lang="en-US"/>
        </a:p>
      </dgm:t>
    </dgm:pt>
    <dgm:pt modelId="{0697BC3F-4053-464B-8553-2936DDFD3BCD}" type="pres">
      <dgm:prSet presAssocID="{498B53EC-7F5C-4D1D-AD28-5AA813AF1449}" presName="sibTransNodeRect" presStyleLbl="alignNode1" presStyleIdx="2" presStyleCnt="3">
        <dgm:presLayoutVars>
          <dgm:chMax val="0"/>
          <dgm:bulletEnabled val="1"/>
        </dgm:presLayoutVars>
      </dgm:prSet>
      <dgm:spPr/>
      <dgm:t>
        <a:bodyPr/>
        <a:lstStyle/>
        <a:p>
          <a:endParaRPr lang="en-US"/>
        </a:p>
      </dgm:t>
    </dgm:pt>
    <dgm:pt modelId="{6A386559-D34A-4BCD-A8BB-88AD95272497}" type="pres">
      <dgm:prSet presAssocID="{711F8541-22BF-4D26-9D53-F87B57555998}" presName="nodeRect" presStyleLbl="alignNode1" presStyleIdx="2" presStyleCnt="3">
        <dgm:presLayoutVars>
          <dgm:bulletEnabled val="1"/>
        </dgm:presLayoutVars>
      </dgm:prSet>
      <dgm:spPr/>
      <dgm:t>
        <a:bodyPr/>
        <a:lstStyle/>
        <a:p>
          <a:endParaRPr lang="en-US"/>
        </a:p>
      </dgm:t>
    </dgm:pt>
  </dgm:ptLst>
  <dgm:cxnLst>
    <dgm:cxn modelId="{CA1A50AB-75E3-480D-A2B9-491239BECD1E}" type="presOf" srcId="{AF2027B1-1EF6-4F33-ACDD-FEB0E5403208}" destId="{F64B6241-8037-4C1B-B1F6-27AFC975B8AC}" srcOrd="1" destOrd="0" presId="urn:microsoft.com/office/officeart/2016/7/layout/LinearBlockProcessNumbered"/>
    <dgm:cxn modelId="{99788F8E-8AA9-4E2A-BB05-C93967DCF432}" type="presOf" srcId="{4A453708-C639-439C-9B27-10E6C04E1A7A}" destId="{3CC0970A-03AE-4B8C-8B14-1F0DC530EC20}" srcOrd="0" destOrd="0" presId="urn:microsoft.com/office/officeart/2016/7/layout/LinearBlockProcessNumbered"/>
    <dgm:cxn modelId="{5F22738B-D9A0-4D76-BE40-477172AA70B0}" type="presOf" srcId="{50475F5A-B169-4F46-AF1B-D13529E71429}" destId="{0B299078-3FC2-4B90-B75D-BC3EFB1E47A6}" srcOrd="0" destOrd="0" presId="urn:microsoft.com/office/officeart/2016/7/layout/LinearBlockProcessNumbered"/>
    <dgm:cxn modelId="{092B3644-7CB5-4DD5-B1A7-613A9EBF4348}" type="presOf" srcId="{498B53EC-7F5C-4D1D-AD28-5AA813AF1449}" destId="{0697BC3F-4053-464B-8553-2936DDFD3BCD}" srcOrd="0" destOrd="0" presId="urn:microsoft.com/office/officeart/2016/7/layout/LinearBlockProcessNumbered"/>
    <dgm:cxn modelId="{965BCA69-7410-47A7-A3CC-8CCADADC51A2}" type="presOf" srcId="{711F8541-22BF-4D26-9D53-F87B57555998}" destId="{6A386559-D34A-4BCD-A8BB-88AD95272497}" srcOrd="1" destOrd="0" presId="urn:microsoft.com/office/officeart/2016/7/layout/LinearBlockProcessNumbered"/>
    <dgm:cxn modelId="{C1B88E85-1E94-4767-9A00-F1C0B55D38A2}" type="presOf" srcId="{58433308-7830-473D-9212-74ED7AC344EE}" destId="{267DB9A4-74B7-4704-A2D6-2D82EDA98AB3}" srcOrd="0" destOrd="0" presId="urn:microsoft.com/office/officeart/2016/7/layout/LinearBlockProcessNumbered"/>
    <dgm:cxn modelId="{D5B86859-ACE8-4747-8EA4-EAB923D55257}" type="presOf" srcId="{AF2027B1-1EF6-4F33-ACDD-FEB0E5403208}" destId="{5EB0940D-5DF5-413E-B1BF-5C86D3B283FF}" srcOrd="0" destOrd="0" presId="urn:microsoft.com/office/officeart/2016/7/layout/LinearBlockProcessNumbered"/>
    <dgm:cxn modelId="{95FA418B-A130-490F-9AA6-992DBCA67AF5}" type="presOf" srcId="{EAFA4DEF-DE57-4240-9464-56DA40E4D33F}" destId="{C6F0131B-080A-467B-B414-18FE91ACA89A}" srcOrd="0" destOrd="0" presId="urn:microsoft.com/office/officeart/2016/7/layout/LinearBlockProcessNumbered"/>
    <dgm:cxn modelId="{7D410E47-2D3D-4725-8CBB-F59C37EACF29}" type="presOf" srcId="{711F8541-22BF-4D26-9D53-F87B57555998}" destId="{B6C15F4A-EDF5-4146-8509-64AEEE98D5EF}" srcOrd="0" destOrd="0" presId="urn:microsoft.com/office/officeart/2016/7/layout/LinearBlockProcessNumbered"/>
    <dgm:cxn modelId="{AB39CFD6-4041-43CD-A75A-5B0A421AFEAE}" type="presOf" srcId="{4A453708-C639-439C-9B27-10E6C04E1A7A}" destId="{693A7C5C-44ED-4259-A3E7-E88ABDC1D91F}" srcOrd="1" destOrd="0" presId="urn:microsoft.com/office/officeart/2016/7/layout/LinearBlockProcessNumbered"/>
    <dgm:cxn modelId="{7525B7CA-5AAC-46A6-8F6F-BA46BBA10682}" srcId="{EAFA4DEF-DE57-4240-9464-56DA40E4D33F}" destId="{4A453708-C639-439C-9B27-10E6C04E1A7A}" srcOrd="1" destOrd="0" parTransId="{0778C4A0-47E0-48E1-B5F4-CAB7F217AF40}" sibTransId="{50475F5A-B169-4F46-AF1B-D13529E71429}"/>
    <dgm:cxn modelId="{CF1C6BA3-3E48-4B33-AE3E-AD525B5F1B02}" srcId="{EAFA4DEF-DE57-4240-9464-56DA40E4D33F}" destId="{711F8541-22BF-4D26-9D53-F87B57555998}" srcOrd="2" destOrd="0" parTransId="{0A5A9CAA-0999-4FE0-BA94-6669CE753472}" sibTransId="{498B53EC-7F5C-4D1D-AD28-5AA813AF1449}"/>
    <dgm:cxn modelId="{4086CA77-D863-4553-B90E-34341E10A6A7}" srcId="{EAFA4DEF-DE57-4240-9464-56DA40E4D33F}" destId="{AF2027B1-1EF6-4F33-ACDD-FEB0E5403208}" srcOrd="0" destOrd="0" parTransId="{48B5924F-BEEE-4D7F-B382-46C8369D243D}" sibTransId="{58433308-7830-473D-9212-74ED7AC344EE}"/>
    <dgm:cxn modelId="{43592F73-5634-4D09-AB62-4CF17A07CF32}" type="presParOf" srcId="{C6F0131B-080A-467B-B414-18FE91ACA89A}" destId="{72E01349-B0EA-43C0-B7EE-9FC132372FF3}" srcOrd="0" destOrd="0" presId="urn:microsoft.com/office/officeart/2016/7/layout/LinearBlockProcessNumbered"/>
    <dgm:cxn modelId="{08A1B716-E187-4E07-B0CE-BC1746B29231}" type="presParOf" srcId="{72E01349-B0EA-43C0-B7EE-9FC132372FF3}" destId="{5EB0940D-5DF5-413E-B1BF-5C86D3B283FF}" srcOrd="0" destOrd="0" presId="urn:microsoft.com/office/officeart/2016/7/layout/LinearBlockProcessNumbered"/>
    <dgm:cxn modelId="{E8C17658-F46F-4597-A38A-D5BCD6211905}" type="presParOf" srcId="{72E01349-B0EA-43C0-B7EE-9FC132372FF3}" destId="{267DB9A4-74B7-4704-A2D6-2D82EDA98AB3}" srcOrd="1" destOrd="0" presId="urn:microsoft.com/office/officeart/2016/7/layout/LinearBlockProcessNumbered"/>
    <dgm:cxn modelId="{46B326CF-69BA-4279-B768-D789EF121A4B}" type="presParOf" srcId="{72E01349-B0EA-43C0-B7EE-9FC132372FF3}" destId="{F64B6241-8037-4C1B-B1F6-27AFC975B8AC}" srcOrd="2" destOrd="0" presId="urn:microsoft.com/office/officeart/2016/7/layout/LinearBlockProcessNumbered"/>
    <dgm:cxn modelId="{96D432E0-B258-4CCF-B103-A3F15BF2D682}" type="presParOf" srcId="{C6F0131B-080A-467B-B414-18FE91ACA89A}" destId="{DE8784D3-1058-442E-A723-7387B0885653}" srcOrd="1" destOrd="0" presId="urn:microsoft.com/office/officeart/2016/7/layout/LinearBlockProcessNumbered"/>
    <dgm:cxn modelId="{89636B0B-1316-4A6F-8639-84D27875971F}" type="presParOf" srcId="{C6F0131B-080A-467B-B414-18FE91ACA89A}" destId="{95974C57-5DFE-4C8C-B8DA-8BDBF2F15713}" srcOrd="2" destOrd="0" presId="urn:microsoft.com/office/officeart/2016/7/layout/LinearBlockProcessNumbered"/>
    <dgm:cxn modelId="{BEE7FF10-1A42-4D80-96EC-32BAF55C8192}" type="presParOf" srcId="{95974C57-5DFE-4C8C-B8DA-8BDBF2F15713}" destId="{3CC0970A-03AE-4B8C-8B14-1F0DC530EC20}" srcOrd="0" destOrd="0" presId="urn:microsoft.com/office/officeart/2016/7/layout/LinearBlockProcessNumbered"/>
    <dgm:cxn modelId="{8040EE0F-5844-442E-9645-6CA701BDB9BC}" type="presParOf" srcId="{95974C57-5DFE-4C8C-B8DA-8BDBF2F15713}" destId="{0B299078-3FC2-4B90-B75D-BC3EFB1E47A6}" srcOrd="1" destOrd="0" presId="urn:microsoft.com/office/officeart/2016/7/layout/LinearBlockProcessNumbered"/>
    <dgm:cxn modelId="{476ACB26-3DF2-4564-9F34-1C6F0B1E45F3}" type="presParOf" srcId="{95974C57-5DFE-4C8C-B8DA-8BDBF2F15713}" destId="{693A7C5C-44ED-4259-A3E7-E88ABDC1D91F}" srcOrd="2" destOrd="0" presId="urn:microsoft.com/office/officeart/2016/7/layout/LinearBlockProcessNumbered"/>
    <dgm:cxn modelId="{1BEB5B60-0BC0-4C8B-BD8A-D570DF158445}" type="presParOf" srcId="{C6F0131B-080A-467B-B414-18FE91ACA89A}" destId="{A6B25C2E-C244-409C-B746-9E312FE17D6E}" srcOrd="3" destOrd="0" presId="urn:microsoft.com/office/officeart/2016/7/layout/LinearBlockProcessNumbered"/>
    <dgm:cxn modelId="{38E5ED4E-4563-4AC3-8F6E-1BF1FC7BA3CB}" type="presParOf" srcId="{C6F0131B-080A-467B-B414-18FE91ACA89A}" destId="{10BADDB0-8412-41D9-978D-573D435927B7}" srcOrd="4" destOrd="0" presId="urn:microsoft.com/office/officeart/2016/7/layout/LinearBlockProcessNumbered"/>
    <dgm:cxn modelId="{87A965A7-A307-41FD-829C-70E4AC696D72}" type="presParOf" srcId="{10BADDB0-8412-41D9-978D-573D435927B7}" destId="{B6C15F4A-EDF5-4146-8509-64AEEE98D5EF}" srcOrd="0" destOrd="0" presId="urn:microsoft.com/office/officeart/2016/7/layout/LinearBlockProcessNumbered"/>
    <dgm:cxn modelId="{73AB4F3D-A38E-464D-9F26-0367EC33DF04}" type="presParOf" srcId="{10BADDB0-8412-41D9-978D-573D435927B7}" destId="{0697BC3F-4053-464B-8553-2936DDFD3BCD}" srcOrd="1" destOrd="0" presId="urn:microsoft.com/office/officeart/2016/7/layout/LinearBlockProcessNumbered"/>
    <dgm:cxn modelId="{7D3CA09A-2084-4D66-B0CF-D1798D60A8DF}" type="presParOf" srcId="{10BADDB0-8412-41D9-978D-573D435927B7}" destId="{6A386559-D34A-4BCD-A8BB-88AD95272497}"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E2FF9D-0AF0-41DE-A915-53DC11E13029}">
      <dsp:nvSpPr>
        <dsp:cNvPr id="0" name=""/>
        <dsp:cNvSpPr/>
      </dsp:nvSpPr>
      <dsp:spPr>
        <a:xfrm>
          <a:off x="2044800" y="375668"/>
          <a:ext cx="2196000" cy="219600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8594484-B959-466E-BC9D-730D7CC976DB}">
      <dsp:nvSpPr>
        <dsp:cNvPr id="0" name=""/>
        <dsp:cNvSpPr/>
      </dsp:nvSpPr>
      <dsp:spPr>
        <a:xfrm>
          <a:off x="2512800" y="843668"/>
          <a:ext cx="1260000" cy="126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61B180C-BECC-47B5-AFC4-89EDA57EFED7}">
      <dsp:nvSpPr>
        <dsp:cNvPr id="0" name=""/>
        <dsp:cNvSpPr/>
      </dsp:nvSpPr>
      <dsp:spPr>
        <a:xfrm>
          <a:off x="1342800" y="3255669"/>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90000"/>
            </a:lnSpc>
            <a:spcBef>
              <a:spcPct val="0"/>
            </a:spcBef>
            <a:spcAft>
              <a:spcPct val="35000"/>
            </a:spcAft>
            <a:defRPr cap="all"/>
          </a:pPr>
          <a:r>
            <a:rPr lang="en-GB" sz="1100" kern="1200"/>
            <a:t>A Language Model is a type of Generative AI that predicts probabilities over sequences of words or tokens, enabling tasks like text generation, translation, and summarization.</a:t>
          </a:r>
          <a:endParaRPr lang="en-US" sz="1100" kern="1200"/>
        </a:p>
      </dsp:txBody>
      <dsp:txXfrm>
        <a:off x="1342800" y="3255669"/>
        <a:ext cx="3600000" cy="720000"/>
      </dsp:txXfrm>
    </dsp:sp>
    <dsp:sp modelId="{F4409529-DD58-4D88-8922-D0CFF5E12ACB}">
      <dsp:nvSpPr>
        <dsp:cNvPr id="0" name=""/>
        <dsp:cNvSpPr/>
      </dsp:nvSpPr>
      <dsp:spPr>
        <a:xfrm>
          <a:off x="6274800" y="375668"/>
          <a:ext cx="2196000" cy="219600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CDC3CAD-8FFC-4535-B846-91E179B7AEB2}">
      <dsp:nvSpPr>
        <dsp:cNvPr id="0" name=""/>
        <dsp:cNvSpPr/>
      </dsp:nvSpPr>
      <dsp:spPr>
        <a:xfrm>
          <a:off x="6742800" y="843668"/>
          <a:ext cx="1260000" cy="126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B3F21AF-2768-4C71-8D12-2C17026EEDB3}">
      <dsp:nvSpPr>
        <dsp:cNvPr id="0" name=""/>
        <dsp:cNvSpPr/>
      </dsp:nvSpPr>
      <dsp:spPr>
        <a:xfrm>
          <a:off x="5572800" y="3255669"/>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90000"/>
            </a:lnSpc>
            <a:spcBef>
              <a:spcPct val="0"/>
            </a:spcBef>
            <a:spcAft>
              <a:spcPct val="35000"/>
            </a:spcAft>
            <a:defRPr cap="all"/>
          </a:pPr>
          <a:r>
            <a:rPr lang="en-GB" sz="1100" kern="1200"/>
            <a:t>Based on the 2017 paper "Attention is All You Need" (Citation:~150,000 as of 2025), which introduced the Transformer architecture using self-attention to capture relationships between words.</a:t>
          </a:r>
          <a:endParaRPr lang="en-US" sz="1100" kern="1200"/>
        </a:p>
      </dsp:txBody>
      <dsp:txXfrm>
        <a:off x="5572800" y="3255669"/>
        <a:ext cx="360000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DA6D82-0E87-4214-A1BD-15613EE18BA7}">
      <dsp:nvSpPr>
        <dsp:cNvPr id="0" name=""/>
        <dsp:cNvSpPr/>
      </dsp:nvSpPr>
      <dsp:spPr>
        <a:xfrm>
          <a:off x="0" y="707092"/>
          <a:ext cx="10515600" cy="130540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1DE4FD0-344B-41A1-903E-27E63168482B}">
      <dsp:nvSpPr>
        <dsp:cNvPr id="0" name=""/>
        <dsp:cNvSpPr/>
      </dsp:nvSpPr>
      <dsp:spPr>
        <a:xfrm>
          <a:off x="394883" y="1000807"/>
          <a:ext cx="717970" cy="71797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2E81D85-2B52-486C-A903-6C4C62409BF6}">
      <dsp:nvSpPr>
        <dsp:cNvPr id="0" name=""/>
        <dsp:cNvSpPr/>
      </dsp:nvSpPr>
      <dsp:spPr>
        <a:xfrm>
          <a:off x="1507738" y="707092"/>
          <a:ext cx="9007861"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lvl="0" algn="l" defTabSz="1066800">
            <a:lnSpc>
              <a:spcPct val="90000"/>
            </a:lnSpc>
            <a:spcBef>
              <a:spcPct val="0"/>
            </a:spcBef>
            <a:spcAft>
              <a:spcPct val="35000"/>
            </a:spcAft>
          </a:pPr>
          <a:r>
            <a:rPr lang="en-GB" sz="2400" kern="1200" dirty="0">
              <a:solidFill>
                <a:schemeClr val="bg1"/>
              </a:solidFill>
            </a:rPr>
            <a:t>Next-token prediction (autoregressive, e.g. GPT family): model learns to predict the next token; excels at fluent generation and in-context learning. OpenAI CDN </a:t>
          </a:r>
          <a:endParaRPr lang="en-US" sz="2400" kern="1200" dirty="0">
            <a:solidFill>
              <a:schemeClr val="bg1"/>
            </a:solidFill>
          </a:endParaRPr>
        </a:p>
      </dsp:txBody>
      <dsp:txXfrm>
        <a:off x="1507738" y="707092"/>
        <a:ext cx="9007861" cy="1305401"/>
      </dsp:txXfrm>
    </dsp:sp>
    <dsp:sp modelId="{E0F1901B-A24C-49A2-8D6C-3764B76777B1}">
      <dsp:nvSpPr>
        <dsp:cNvPr id="0" name=""/>
        <dsp:cNvSpPr/>
      </dsp:nvSpPr>
      <dsp:spPr>
        <a:xfrm>
          <a:off x="0" y="2338844"/>
          <a:ext cx="10515600" cy="130540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DE69A0-46A6-4284-9194-9FBD93F8F310}">
      <dsp:nvSpPr>
        <dsp:cNvPr id="0" name=""/>
        <dsp:cNvSpPr/>
      </dsp:nvSpPr>
      <dsp:spPr>
        <a:xfrm>
          <a:off x="394883" y="2632559"/>
          <a:ext cx="717970" cy="71797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3898F66-7178-497E-8A60-335DA4991648}">
      <dsp:nvSpPr>
        <dsp:cNvPr id="0" name=""/>
        <dsp:cNvSpPr/>
      </dsp:nvSpPr>
      <dsp:spPr>
        <a:xfrm>
          <a:off x="1507738" y="2338844"/>
          <a:ext cx="9007861"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lvl="0" algn="l" defTabSz="1066800">
            <a:lnSpc>
              <a:spcPct val="90000"/>
            </a:lnSpc>
            <a:spcBef>
              <a:spcPct val="0"/>
            </a:spcBef>
            <a:spcAft>
              <a:spcPct val="35000"/>
            </a:spcAft>
          </a:pPr>
          <a:r>
            <a:rPr lang="en-GB" sz="2400" kern="1200" dirty="0">
              <a:solidFill>
                <a:schemeClr val="bg1"/>
              </a:solidFill>
            </a:rPr>
            <a:t>Masked-token prediction (BERT family): model infers masked tokens from both left &amp; right context; excels at understanding/classification</a:t>
          </a:r>
          <a:endParaRPr lang="en-US" sz="2400" kern="1200" dirty="0">
            <a:solidFill>
              <a:schemeClr val="bg1"/>
            </a:solidFill>
          </a:endParaRPr>
        </a:p>
      </dsp:txBody>
      <dsp:txXfrm>
        <a:off x="1507738" y="2338844"/>
        <a:ext cx="9007861" cy="130540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25C561-9248-4F6D-91B7-BA2D9FC33113}">
      <dsp:nvSpPr>
        <dsp:cNvPr id="0" name=""/>
        <dsp:cNvSpPr/>
      </dsp:nvSpPr>
      <dsp:spPr>
        <a:xfrm>
          <a:off x="671711" y="1254820"/>
          <a:ext cx="1098000" cy="1098000"/>
        </a:xfrm>
        <a:prstGeom prst="round2DiagRect">
          <a:avLst>
            <a:gd name="adj1" fmla="val 29727"/>
            <a:gd name="adj2" fmla="val 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84FA52E-B384-4A0A-98BE-966123AB2898}">
      <dsp:nvSpPr>
        <dsp:cNvPr id="0" name=""/>
        <dsp:cNvSpPr/>
      </dsp:nvSpPr>
      <dsp:spPr>
        <a:xfrm>
          <a:off x="905711" y="1488820"/>
          <a:ext cx="630000" cy="630000"/>
        </a:xfrm>
        <a:prstGeom prst="rect">
          <a:avLst/>
        </a:prstGeom>
        <a:blipFill>
          <a:blip xmlns:r="http://schemas.openxmlformats.org/officeDocument/2006/relationships" r:embed="rId1">
            <a:extLst>
              <a:ext uri="{96DAC541-7B7A-43D3-8B79-37D633B846F1}">
                <asvg:svgBlip xmlns:asvg="http://schemas.microsoft.com/office/drawing/2016/SVG/main" xmlns=""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2790834-921D-4B6D-989E-3501534BF533}">
      <dsp:nvSpPr>
        <dsp:cNvPr id="0" name=""/>
        <dsp:cNvSpPr/>
      </dsp:nvSpPr>
      <dsp:spPr>
        <a:xfrm>
          <a:off x="320711" y="269482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90000"/>
            </a:lnSpc>
            <a:spcBef>
              <a:spcPct val="0"/>
            </a:spcBef>
            <a:spcAft>
              <a:spcPct val="35000"/>
            </a:spcAft>
            <a:defRPr cap="all"/>
          </a:pPr>
          <a:r>
            <a:rPr lang="en-GB" sz="1100" kern="1200"/>
            <a:t>By objective: autoregressive (e.g., GPT), masked-LM (e.g., BERT) OpenAICDN+1</a:t>
          </a:r>
          <a:endParaRPr lang="en-US" sz="1100" kern="1200"/>
        </a:p>
      </dsp:txBody>
      <dsp:txXfrm>
        <a:off x="320711" y="2694820"/>
        <a:ext cx="1800000" cy="720000"/>
      </dsp:txXfrm>
    </dsp:sp>
    <dsp:sp modelId="{E739DE55-35A1-4D46-83E6-A1A4A0BA9405}">
      <dsp:nvSpPr>
        <dsp:cNvPr id="0" name=""/>
        <dsp:cNvSpPr/>
      </dsp:nvSpPr>
      <dsp:spPr>
        <a:xfrm>
          <a:off x="2786711" y="1254820"/>
          <a:ext cx="1098000" cy="1098000"/>
        </a:xfrm>
        <a:prstGeom prst="round2DiagRect">
          <a:avLst>
            <a:gd name="adj1" fmla="val 29727"/>
            <a:gd name="adj2" fmla="val 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9793CC-01DE-46C6-92F2-54BEAC2AD669}">
      <dsp:nvSpPr>
        <dsp:cNvPr id="0" name=""/>
        <dsp:cNvSpPr/>
      </dsp:nvSpPr>
      <dsp:spPr>
        <a:xfrm>
          <a:off x="3020711" y="1488820"/>
          <a:ext cx="630000" cy="63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59F9C0A-2527-4892-84B7-2DE06FE8391D}">
      <dsp:nvSpPr>
        <dsp:cNvPr id="0" name=""/>
        <dsp:cNvSpPr/>
      </dsp:nvSpPr>
      <dsp:spPr>
        <a:xfrm>
          <a:off x="2435711" y="269482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90000"/>
            </a:lnSpc>
            <a:spcBef>
              <a:spcPct val="0"/>
            </a:spcBef>
            <a:spcAft>
              <a:spcPct val="35000"/>
            </a:spcAft>
            <a:defRPr cap="all"/>
          </a:pPr>
          <a:r>
            <a:rPr lang="en-GB" sz="1100" kern="1200"/>
            <a:t>By scale: small (≤~15B), medium (~15–100B), large (100B+)</a:t>
          </a:r>
          <a:endParaRPr lang="en-US" sz="1100" kern="1200"/>
        </a:p>
      </dsp:txBody>
      <dsp:txXfrm>
        <a:off x="2435711" y="2694820"/>
        <a:ext cx="1800000" cy="720000"/>
      </dsp:txXfrm>
    </dsp:sp>
    <dsp:sp modelId="{6BB17D62-E318-4792-BA2E-BFC4A2C5F136}">
      <dsp:nvSpPr>
        <dsp:cNvPr id="0" name=""/>
        <dsp:cNvSpPr/>
      </dsp:nvSpPr>
      <dsp:spPr>
        <a:xfrm>
          <a:off x="4901711" y="1254820"/>
          <a:ext cx="1098000" cy="1098000"/>
        </a:xfrm>
        <a:prstGeom prst="round2DiagRect">
          <a:avLst>
            <a:gd name="adj1" fmla="val 29727"/>
            <a:gd name="adj2" fmla="val 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847549-D55B-4B8D-AD55-12BC15DCE1B5}">
      <dsp:nvSpPr>
        <dsp:cNvPr id="0" name=""/>
        <dsp:cNvSpPr/>
      </dsp:nvSpPr>
      <dsp:spPr>
        <a:xfrm>
          <a:off x="5135711" y="1488820"/>
          <a:ext cx="630000" cy="63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AABA7F6-F0B8-4043-BC8D-5323B4F0C40D}">
      <dsp:nvSpPr>
        <dsp:cNvPr id="0" name=""/>
        <dsp:cNvSpPr/>
      </dsp:nvSpPr>
      <dsp:spPr>
        <a:xfrm>
          <a:off x="4550711" y="269482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90000"/>
            </a:lnSpc>
            <a:spcBef>
              <a:spcPct val="0"/>
            </a:spcBef>
            <a:spcAft>
              <a:spcPct val="35000"/>
            </a:spcAft>
            <a:defRPr cap="all"/>
          </a:pPr>
          <a:r>
            <a:rPr lang="en-GB" sz="1100" kern="1200"/>
            <a:t>By routing: dense vs. Mixture-of-Experts (MoE) (only some experts active per-token) Hugging Face</a:t>
          </a:r>
          <a:endParaRPr lang="en-US" sz="1100" kern="1200"/>
        </a:p>
      </dsp:txBody>
      <dsp:txXfrm>
        <a:off x="4550711" y="2694820"/>
        <a:ext cx="1800000" cy="720000"/>
      </dsp:txXfrm>
    </dsp:sp>
    <dsp:sp modelId="{6DCED7DB-517B-470A-B294-CDA75588A0BE}">
      <dsp:nvSpPr>
        <dsp:cNvPr id="0" name=""/>
        <dsp:cNvSpPr/>
      </dsp:nvSpPr>
      <dsp:spPr>
        <a:xfrm>
          <a:off x="7016711" y="1254820"/>
          <a:ext cx="1098000" cy="1098000"/>
        </a:xfrm>
        <a:prstGeom prst="round2DiagRect">
          <a:avLst>
            <a:gd name="adj1" fmla="val 29727"/>
            <a:gd name="adj2" fmla="val 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16545E-2AE6-4583-AD8B-9E5E53955D4F}">
      <dsp:nvSpPr>
        <dsp:cNvPr id="0" name=""/>
        <dsp:cNvSpPr/>
      </dsp:nvSpPr>
      <dsp:spPr>
        <a:xfrm>
          <a:off x="7250711" y="1488820"/>
          <a:ext cx="630000" cy="63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1E4A3B1-3AFB-4A35-9EE9-98CFEB83EF35}">
      <dsp:nvSpPr>
        <dsp:cNvPr id="0" name=""/>
        <dsp:cNvSpPr/>
      </dsp:nvSpPr>
      <dsp:spPr>
        <a:xfrm>
          <a:off x="6665711" y="269482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90000"/>
            </a:lnSpc>
            <a:spcBef>
              <a:spcPct val="0"/>
            </a:spcBef>
            <a:spcAft>
              <a:spcPct val="35000"/>
            </a:spcAft>
            <a:defRPr cap="all"/>
          </a:pPr>
          <a:r>
            <a:rPr lang="en-GB" sz="1100" kern="1200"/>
            <a:t>By modality: text-only vs. multimodal (text + vision + audio)</a:t>
          </a:r>
          <a:endParaRPr lang="en-US" sz="1100" kern="1200"/>
        </a:p>
      </dsp:txBody>
      <dsp:txXfrm>
        <a:off x="6665711" y="2694820"/>
        <a:ext cx="1800000" cy="720000"/>
      </dsp:txXfrm>
    </dsp:sp>
    <dsp:sp modelId="{BFC0BB8A-E4F4-4FFF-B302-9FDF86161732}">
      <dsp:nvSpPr>
        <dsp:cNvPr id="0" name=""/>
        <dsp:cNvSpPr/>
      </dsp:nvSpPr>
      <dsp:spPr>
        <a:xfrm>
          <a:off x="9131711" y="1254820"/>
          <a:ext cx="1098000" cy="1098000"/>
        </a:xfrm>
        <a:prstGeom prst="round2DiagRect">
          <a:avLst>
            <a:gd name="adj1" fmla="val 29727"/>
            <a:gd name="adj2" fmla="val 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66FA93-18F3-43BA-81AE-32C5B41DF7B2}">
      <dsp:nvSpPr>
        <dsp:cNvPr id="0" name=""/>
        <dsp:cNvSpPr/>
      </dsp:nvSpPr>
      <dsp:spPr>
        <a:xfrm>
          <a:off x="9365711" y="1488820"/>
          <a:ext cx="630000" cy="63000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466A83F-1B1A-4A89-B194-B0FA6EA3416F}">
      <dsp:nvSpPr>
        <dsp:cNvPr id="0" name=""/>
        <dsp:cNvSpPr/>
      </dsp:nvSpPr>
      <dsp:spPr>
        <a:xfrm>
          <a:off x="8780711" y="269482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90000"/>
            </a:lnSpc>
            <a:spcBef>
              <a:spcPct val="0"/>
            </a:spcBef>
            <a:spcAft>
              <a:spcPct val="35000"/>
            </a:spcAft>
            <a:defRPr cap="all"/>
          </a:pPr>
          <a:r>
            <a:rPr lang="en-GB" sz="1100" kern="1200"/>
            <a:t>By openness/deployment: open(weight) vs. closed; cloud vs. on-device</a:t>
          </a:r>
          <a:endParaRPr lang="en-US" sz="1100" kern="1200"/>
        </a:p>
      </dsp:txBody>
      <dsp:txXfrm>
        <a:off x="8780711" y="2694820"/>
        <a:ext cx="1800000" cy="720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2C3AB3-62F4-46EF-B3D7-6466D5C4A281}">
      <dsp:nvSpPr>
        <dsp:cNvPr id="0" name=""/>
        <dsp:cNvSpPr/>
      </dsp:nvSpPr>
      <dsp:spPr>
        <a:xfrm>
          <a:off x="0" y="1149766"/>
          <a:ext cx="11353799" cy="212264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E2259F8-06B6-4CB9-8EAE-D2C63AA09748}">
      <dsp:nvSpPr>
        <dsp:cNvPr id="0" name=""/>
        <dsp:cNvSpPr/>
      </dsp:nvSpPr>
      <dsp:spPr>
        <a:xfrm>
          <a:off x="642100" y="1627362"/>
          <a:ext cx="1167455" cy="1167455"/>
        </a:xfrm>
        <a:prstGeom prst="rect">
          <a:avLst/>
        </a:prstGeom>
        <a:blipFill>
          <a:blip xmlns:r="http://schemas.openxmlformats.org/officeDocument/2006/relationships" r:embed="rId1">
            <a:extLst>
              <a:ext uri="{96DAC541-7B7A-43D3-8B79-37D633B846F1}">
                <asvg:svgBlip xmlns:asvg="http://schemas.microsoft.com/office/drawing/2016/SVG/main" xmlns=""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7025454-4792-4687-8CA3-5892C8184FF5}">
      <dsp:nvSpPr>
        <dsp:cNvPr id="0" name=""/>
        <dsp:cNvSpPr/>
      </dsp:nvSpPr>
      <dsp:spPr>
        <a:xfrm>
          <a:off x="2451656" y="1149766"/>
          <a:ext cx="8902143" cy="21226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4647" tIns="224647" rIns="224647" bIns="224647" numCol="1" spcCol="1270" anchor="ctr" anchorCtr="0">
          <a:noAutofit/>
        </a:bodyPr>
        <a:lstStyle/>
        <a:p>
          <a:pPr lvl="0" algn="l" defTabSz="1111250">
            <a:lnSpc>
              <a:spcPct val="90000"/>
            </a:lnSpc>
            <a:spcBef>
              <a:spcPct val="0"/>
            </a:spcBef>
            <a:spcAft>
              <a:spcPct val="35000"/>
            </a:spcAft>
          </a:pPr>
          <a:r>
            <a:rPr lang="en-GB" sz="2500" kern="1200" dirty="0">
              <a:solidFill>
                <a:schemeClr val="bg1"/>
              </a:solidFill>
            </a:rPr>
            <a:t>The first public model was introduced on November 30, 2022, by OpenAI as GPT-3.5, a next-token prediction model trained on vast corpora. Recent versions like GPT-5.1 have estimated parameters exceeding 2-5 trillion (Not officially disclosed). </a:t>
          </a:r>
          <a:endParaRPr lang="en-US" sz="2500" kern="1200" dirty="0">
            <a:solidFill>
              <a:schemeClr val="bg1"/>
            </a:solidFill>
          </a:endParaRPr>
        </a:p>
      </dsp:txBody>
      <dsp:txXfrm>
        <a:off x="2451656" y="1149766"/>
        <a:ext cx="8902143" cy="2122646"/>
      </dsp:txXfrm>
    </dsp:sp>
    <dsp:sp modelId="{3D3789EC-7833-4AEC-9310-96C728B5DF0F}">
      <dsp:nvSpPr>
        <dsp:cNvPr id="0" name=""/>
        <dsp:cNvSpPr/>
      </dsp:nvSpPr>
      <dsp:spPr>
        <a:xfrm>
          <a:off x="0" y="3803074"/>
          <a:ext cx="11353799" cy="212264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5B6B68-4F6C-4FB3-B41F-8E9B2941DD64}">
      <dsp:nvSpPr>
        <dsp:cNvPr id="0" name=""/>
        <dsp:cNvSpPr/>
      </dsp:nvSpPr>
      <dsp:spPr>
        <a:xfrm>
          <a:off x="642100" y="4280670"/>
          <a:ext cx="1167455" cy="1167455"/>
        </a:xfrm>
        <a:prstGeom prst="rect">
          <a:avLst/>
        </a:prstGeom>
        <a:blipFill>
          <a:blip xmlns:r="http://schemas.openxmlformats.org/officeDocument/2006/relationships" r:embed="rId3">
            <a:extLst>
              <a:ext uri="{96DAC541-7B7A-43D3-8B79-37D633B846F1}">
                <asvg:svgBlip xmlns:asvg="http://schemas.microsoft.com/office/drawing/2016/SVG/main" xmlns=""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3C3487A-BBDD-404C-88A9-3847727775CD}">
      <dsp:nvSpPr>
        <dsp:cNvPr id="0" name=""/>
        <dsp:cNvSpPr/>
      </dsp:nvSpPr>
      <dsp:spPr>
        <a:xfrm>
          <a:off x="2451656" y="3803074"/>
          <a:ext cx="5109210" cy="21226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4647" tIns="224647" rIns="224647" bIns="224647" numCol="1" spcCol="1270" anchor="ctr" anchorCtr="0">
          <a:noAutofit/>
        </a:bodyPr>
        <a:lstStyle/>
        <a:p>
          <a:pPr lvl="0" algn="l" defTabSz="1111250">
            <a:lnSpc>
              <a:spcPct val="90000"/>
            </a:lnSpc>
            <a:spcBef>
              <a:spcPct val="0"/>
            </a:spcBef>
            <a:spcAft>
              <a:spcPct val="35000"/>
            </a:spcAft>
          </a:pPr>
          <a:r>
            <a:rPr lang="en-GB" sz="2500" kern="1200" dirty="0">
              <a:solidFill>
                <a:schemeClr val="bg1"/>
              </a:solidFill>
            </a:rPr>
            <a:t>Language Models ranked by parameter size (approximate, as of 2025): </a:t>
          </a:r>
          <a:endParaRPr lang="en-US" sz="2500" kern="1200" dirty="0">
            <a:solidFill>
              <a:schemeClr val="bg1"/>
            </a:solidFill>
          </a:endParaRPr>
        </a:p>
      </dsp:txBody>
      <dsp:txXfrm>
        <a:off x="2451656" y="3803074"/>
        <a:ext cx="5109210" cy="2122646"/>
      </dsp:txXfrm>
    </dsp:sp>
    <dsp:sp modelId="{06178BE5-160A-4DC6-9CCF-D0A7CE533C19}">
      <dsp:nvSpPr>
        <dsp:cNvPr id="0" name=""/>
        <dsp:cNvSpPr/>
      </dsp:nvSpPr>
      <dsp:spPr>
        <a:xfrm>
          <a:off x="7560866" y="3803074"/>
          <a:ext cx="3792933" cy="21226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4647" tIns="224647" rIns="224647" bIns="224647" numCol="1" spcCol="1270" anchor="ctr" anchorCtr="0">
          <a:noAutofit/>
        </a:bodyPr>
        <a:lstStyle/>
        <a:p>
          <a:pPr lvl="0" algn="l" defTabSz="622300">
            <a:lnSpc>
              <a:spcPct val="90000"/>
            </a:lnSpc>
            <a:spcBef>
              <a:spcPct val="0"/>
            </a:spcBef>
            <a:spcAft>
              <a:spcPct val="35000"/>
            </a:spcAft>
          </a:pPr>
          <a:r>
            <a:rPr lang="en-GB" sz="1400" kern="1200" dirty="0">
              <a:solidFill>
                <a:schemeClr val="bg1"/>
              </a:solidFill>
            </a:rPr>
            <a:t>Largest: GPT-5.1 (OpenAI, ~1.76T), Gemini 3.0 Pro (Google, ~1.5T), Grok 4.1 (1.7T) </a:t>
          </a:r>
          <a:endParaRPr lang="en-US" sz="1400" kern="1200" dirty="0">
            <a:solidFill>
              <a:schemeClr val="bg1"/>
            </a:solidFill>
          </a:endParaRPr>
        </a:p>
        <a:p>
          <a:pPr lvl="0" algn="l" defTabSz="622300">
            <a:lnSpc>
              <a:spcPct val="90000"/>
            </a:lnSpc>
            <a:spcBef>
              <a:spcPct val="0"/>
            </a:spcBef>
            <a:spcAft>
              <a:spcPct val="35000"/>
            </a:spcAft>
          </a:pPr>
          <a:r>
            <a:rPr lang="en-GB" sz="1400" kern="1200" dirty="0">
              <a:solidFill>
                <a:schemeClr val="bg1"/>
              </a:solidFill>
            </a:rPr>
            <a:t>Large: Llama 4 (Meta, 400B),  Claude 4 Opus (Anthropic, 300 – 500 B). </a:t>
          </a:r>
          <a:endParaRPr lang="en-US" sz="1400" kern="1200" dirty="0">
            <a:solidFill>
              <a:schemeClr val="bg1"/>
            </a:solidFill>
          </a:endParaRPr>
        </a:p>
        <a:p>
          <a:pPr lvl="0" algn="l" defTabSz="622300">
            <a:lnSpc>
              <a:spcPct val="90000"/>
            </a:lnSpc>
            <a:spcBef>
              <a:spcPct val="0"/>
            </a:spcBef>
            <a:spcAft>
              <a:spcPct val="35000"/>
            </a:spcAft>
          </a:pPr>
          <a:r>
            <a:rPr lang="en-GB" sz="1400" kern="1200" dirty="0">
              <a:solidFill>
                <a:schemeClr val="bg1"/>
              </a:solidFill>
            </a:rPr>
            <a:t>Medium: Mistral Large 2 (123B total), Gemma 3 (Google, 27B). </a:t>
          </a:r>
          <a:endParaRPr lang="en-US" sz="1400" kern="1200" dirty="0">
            <a:solidFill>
              <a:schemeClr val="bg1"/>
            </a:solidFill>
          </a:endParaRPr>
        </a:p>
        <a:p>
          <a:pPr lvl="0" algn="l" defTabSz="622300">
            <a:lnSpc>
              <a:spcPct val="90000"/>
            </a:lnSpc>
            <a:spcBef>
              <a:spcPct val="0"/>
            </a:spcBef>
            <a:spcAft>
              <a:spcPct val="35000"/>
            </a:spcAft>
          </a:pPr>
          <a:r>
            <a:rPr lang="en-GB" sz="1400" kern="1200" dirty="0">
              <a:solidFill>
                <a:schemeClr val="bg1"/>
              </a:solidFill>
            </a:rPr>
            <a:t>Small: Phi-4 (Microsoft, 14B), TinyLlama (1.1B) </a:t>
          </a:r>
          <a:endParaRPr lang="en-US" sz="1400" kern="1200" dirty="0">
            <a:solidFill>
              <a:schemeClr val="bg1"/>
            </a:solidFill>
          </a:endParaRPr>
        </a:p>
      </dsp:txBody>
      <dsp:txXfrm>
        <a:off x="7560866" y="3803074"/>
        <a:ext cx="3792933" cy="21226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955EDE-0F69-4757-94FD-CC1FFC072A92}">
      <dsp:nvSpPr>
        <dsp:cNvPr id="0" name=""/>
        <dsp:cNvSpPr/>
      </dsp:nvSpPr>
      <dsp:spPr>
        <a:xfrm>
          <a:off x="0" y="674"/>
          <a:ext cx="6534149" cy="157758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07A47D-16D1-4999-9AEF-A3CA383FF610}">
      <dsp:nvSpPr>
        <dsp:cNvPr id="0" name=""/>
        <dsp:cNvSpPr/>
      </dsp:nvSpPr>
      <dsp:spPr>
        <a:xfrm>
          <a:off x="477220" y="355631"/>
          <a:ext cx="867674" cy="86767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F4627FA-0202-4E8D-BEBA-BB0B681E586E}">
      <dsp:nvSpPr>
        <dsp:cNvPr id="0" name=""/>
        <dsp:cNvSpPr/>
      </dsp:nvSpPr>
      <dsp:spPr>
        <a:xfrm>
          <a:off x="1822116" y="674"/>
          <a:ext cx="4712033" cy="15775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962" tIns="166962" rIns="166962" bIns="166962" numCol="1" spcCol="1270" anchor="ctr" anchorCtr="0">
          <a:noAutofit/>
        </a:bodyPr>
        <a:lstStyle/>
        <a:p>
          <a:pPr lvl="0" algn="l" defTabSz="622300">
            <a:lnSpc>
              <a:spcPct val="90000"/>
            </a:lnSpc>
            <a:spcBef>
              <a:spcPct val="0"/>
            </a:spcBef>
            <a:spcAft>
              <a:spcPct val="35000"/>
            </a:spcAft>
          </a:pPr>
          <a:r>
            <a:rPr lang="en-GB" sz="1400" kern="1200"/>
            <a:t>Small Language Models (SLMs): Models with fewer parameters (typically &lt;10B),optimized for efficiency. Benefits include lower computational requirements, faster inference, reduced energy consumption, better privacy (run locally), and cost-effectiveness for specific tasks.</a:t>
          </a:r>
          <a:endParaRPr lang="en-US" sz="1400" kern="1200"/>
        </a:p>
      </dsp:txBody>
      <dsp:txXfrm>
        <a:off x="1822116" y="674"/>
        <a:ext cx="4712033" cy="1577589"/>
      </dsp:txXfrm>
    </dsp:sp>
    <dsp:sp modelId="{0BAD59DF-FF18-4504-BC2C-6DF18404F15B}">
      <dsp:nvSpPr>
        <dsp:cNvPr id="0" name=""/>
        <dsp:cNvSpPr/>
      </dsp:nvSpPr>
      <dsp:spPr>
        <a:xfrm>
          <a:off x="0" y="1972661"/>
          <a:ext cx="6534149" cy="157758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0E58A53-C754-4976-8B35-D6C2FDE4E5C9}">
      <dsp:nvSpPr>
        <dsp:cNvPr id="0" name=""/>
        <dsp:cNvSpPr/>
      </dsp:nvSpPr>
      <dsp:spPr>
        <a:xfrm>
          <a:off x="477220" y="2327619"/>
          <a:ext cx="867674" cy="86767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7C0FAF8-6FF1-4F3D-9476-C668F552E6A1}">
      <dsp:nvSpPr>
        <dsp:cNvPr id="0" name=""/>
        <dsp:cNvSpPr/>
      </dsp:nvSpPr>
      <dsp:spPr>
        <a:xfrm>
          <a:off x="1822116" y="1972661"/>
          <a:ext cx="4712033" cy="15775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962" tIns="166962" rIns="166962" bIns="166962" numCol="1" spcCol="1270" anchor="ctr" anchorCtr="0">
          <a:noAutofit/>
        </a:bodyPr>
        <a:lstStyle/>
        <a:p>
          <a:pPr lvl="0" algn="l" defTabSz="622300">
            <a:lnSpc>
              <a:spcPct val="90000"/>
            </a:lnSpc>
            <a:spcBef>
              <a:spcPct val="0"/>
            </a:spcBef>
            <a:spcAft>
              <a:spcPct val="35000"/>
            </a:spcAft>
          </a:pPr>
          <a:r>
            <a:rPr lang="en-GB" sz="1400" kern="1200"/>
            <a:t>Example: Ollama is an open-source tool that allows running SLMs locally on personal devices, enabling offline use without cloud dependency.</a:t>
          </a:r>
          <a:endParaRPr lang="en-US" sz="1400" kern="1200"/>
        </a:p>
      </dsp:txBody>
      <dsp:txXfrm>
        <a:off x="1822116" y="1972661"/>
        <a:ext cx="4712033" cy="1577589"/>
      </dsp:txXfrm>
    </dsp:sp>
    <dsp:sp modelId="{CC9AF556-943E-4AA3-9B4F-DD9CE9CA157D}">
      <dsp:nvSpPr>
        <dsp:cNvPr id="0" name=""/>
        <dsp:cNvSpPr/>
      </dsp:nvSpPr>
      <dsp:spPr>
        <a:xfrm>
          <a:off x="0" y="3944648"/>
          <a:ext cx="6534149" cy="157758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684EEF-69F1-4C4C-8D2D-722005391D56}">
      <dsp:nvSpPr>
        <dsp:cNvPr id="0" name=""/>
        <dsp:cNvSpPr/>
      </dsp:nvSpPr>
      <dsp:spPr>
        <a:xfrm>
          <a:off x="477220" y="4299606"/>
          <a:ext cx="867674" cy="86767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D72DA8A-1916-4E79-924E-F42C16D89851}">
      <dsp:nvSpPr>
        <dsp:cNvPr id="0" name=""/>
        <dsp:cNvSpPr/>
      </dsp:nvSpPr>
      <dsp:spPr>
        <a:xfrm>
          <a:off x="1822116" y="3944648"/>
          <a:ext cx="4712033" cy="15775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962" tIns="166962" rIns="166962" bIns="166962" numCol="1" spcCol="1270" anchor="ctr" anchorCtr="0">
          <a:noAutofit/>
        </a:bodyPr>
        <a:lstStyle/>
        <a:p>
          <a:pPr lvl="0" algn="l" defTabSz="622300">
            <a:lnSpc>
              <a:spcPct val="90000"/>
            </a:lnSpc>
            <a:spcBef>
              <a:spcPct val="0"/>
            </a:spcBef>
            <a:spcAft>
              <a:spcPct val="35000"/>
            </a:spcAft>
          </a:pPr>
          <a:r>
            <a:rPr lang="en-GB" sz="1400" kern="1200"/>
            <a:t>Large or Small? Not always "bigger is better"—SLMs excel in resource-constrained environments and specialized applications, while LLMs handle complex, general tasks.</a:t>
          </a:r>
          <a:endParaRPr lang="en-US" sz="1400" kern="1200"/>
        </a:p>
      </dsp:txBody>
      <dsp:txXfrm>
        <a:off x="1822116" y="3944648"/>
        <a:ext cx="4712033" cy="157758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D8DE15-ECA0-4CB0-AA35-3501564AD304}">
      <dsp:nvSpPr>
        <dsp:cNvPr id="0" name=""/>
        <dsp:cNvSpPr/>
      </dsp:nvSpPr>
      <dsp:spPr>
        <a:xfrm>
          <a:off x="0" y="707092"/>
          <a:ext cx="5686425" cy="130540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EE9C6C-DE28-44E2-B024-E66F34D3AE4E}">
      <dsp:nvSpPr>
        <dsp:cNvPr id="0" name=""/>
        <dsp:cNvSpPr/>
      </dsp:nvSpPr>
      <dsp:spPr>
        <a:xfrm>
          <a:off x="394883" y="1000807"/>
          <a:ext cx="717970" cy="71797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4CB0223-F33E-4CE3-B0B9-0999E6F75164}">
      <dsp:nvSpPr>
        <dsp:cNvPr id="0" name=""/>
        <dsp:cNvSpPr/>
      </dsp:nvSpPr>
      <dsp:spPr>
        <a:xfrm>
          <a:off x="1507738" y="707092"/>
          <a:ext cx="4178686"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lvl="0" algn="l" defTabSz="666750">
            <a:lnSpc>
              <a:spcPct val="90000"/>
            </a:lnSpc>
            <a:spcBef>
              <a:spcPct val="0"/>
            </a:spcBef>
            <a:spcAft>
              <a:spcPct val="35000"/>
            </a:spcAft>
          </a:pPr>
          <a:r>
            <a:rPr lang="en-US" sz="1500" kern="1200"/>
            <a:t>Chomsky (Left) argues LMs are human- like causal explanation/understanding; risk “degrading” science if conflated with cognition. </a:t>
          </a:r>
        </a:p>
      </dsp:txBody>
      <dsp:txXfrm>
        <a:off x="1507738" y="707092"/>
        <a:ext cx="4178686" cy="1305401"/>
      </dsp:txXfrm>
    </dsp:sp>
    <dsp:sp modelId="{12FECB92-A25A-488D-9279-628FC11DD8EF}">
      <dsp:nvSpPr>
        <dsp:cNvPr id="0" name=""/>
        <dsp:cNvSpPr/>
      </dsp:nvSpPr>
      <dsp:spPr>
        <a:xfrm>
          <a:off x="0" y="2338844"/>
          <a:ext cx="5686425" cy="130540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89BCDAD-035A-4DAE-AD13-C88D21326858}">
      <dsp:nvSpPr>
        <dsp:cNvPr id="0" name=""/>
        <dsp:cNvSpPr/>
      </dsp:nvSpPr>
      <dsp:spPr>
        <a:xfrm>
          <a:off x="394883" y="2632559"/>
          <a:ext cx="717970" cy="71797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B59916A-C647-45B4-B13C-A8A3EB2E49C9}">
      <dsp:nvSpPr>
        <dsp:cNvPr id="0" name=""/>
        <dsp:cNvSpPr/>
      </dsp:nvSpPr>
      <dsp:spPr>
        <a:xfrm>
          <a:off x="1507738" y="2338844"/>
          <a:ext cx="4178686"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lvl="0" algn="l" defTabSz="666750">
            <a:lnSpc>
              <a:spcPct val="90000"/>
            </a:lnSpc>
            <a:spcBef>
              <a:spcPct val="0"/>
            </a:spcBef>
            <a:spcAft>
              <a:spcPct val="35000"/>
            </a:spcAft>
          </a:pPr>
          <a:r>
            <a:rPr lang="en-US" sz="1500" kern="1200"/>
            <a:t>Hinton (Right): to predict the next word well, systems must form meaningful internal representations; “You have to be really intelligent to predict the next word really accurately.”</a:t>
          </a:r>
        </a:p>
      </dsp:txBody>
      <dsp:txXfrm>
        <a:off x="1507738" y="2338844"/>
        <a:ext cx="4178686" cy="130540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806C36-B8CB-4765-BCBF-F26FD70A747B}">
      <dsp:nvSpPr>
        <dsp:cNvPr id="0" name=""/>
        <dsp:cNvSpPr/>
      </dsp:nvSpPr>
      <dsp:spPr>
        <a:xfrm>
          <a:off x="374662" y="226756"/>
          <a:ext cx="1166625" cy="116662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B81FEA-49BD-45B5-9D32-3BC70D94835B}">
      <dsp:nvSpPr>
        <dsp:cNvPr id="0" name=""/>
        <dsp:cNvSpPr/>
      </dsp:nvSpPr>
      <dsp:spPr>
        <a:xfrm>
          <a:off x="623287" y="475381"/>
          <a:ext cx="669375" cy="66937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B935C65-52F0-4D61-B0F3-941FBE244031}">
      <dsp:nvSpPr>
        <dsp:cNvPr id="0" name=""/>
        <dsp:cNvSpPr/>
      </dsp:nvSpPr>
      <dsp:spPr>
        <a:xfrm>
          <a:off x="1724" y="1756756"/>
          <a:ext cx="191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90000"/>
            </a:lnSpc>
            <a:spcBef>
              <a:spcPct val="0"/>
            </a:spcBef>
            <a:spcAft>
              <a:spcPct val="35000"/>
            </a:spcAft>
            <a:defRPr cap="all"/>
          </a:pPr>
          <a:r>
            <a:rPr lang="en-GB" sz="1100" kern="1200"/>
            <a:t>Ex1: “A man is jogging.” ↔ “A person runs.” → Paraphrase </a:t>
          </a:r>
          <a:endParaRPr lang="en-US" sz="1100" kern="1200"/>
        </a:p>
      </dsp:txBody>
      <dsp:txXfrm>
        <a:off x="1724" y="1756756"/>
        <a:ext cx="1912500" cy="720000"/>
      </dsp:txXfrm>
    </dsp:sp>
    <dsp:sp modelId="{1E18B083-B1C8-4192-9456-F7D62BE237BA}">
      <dsp:nvSpPr>
        <dsp:cNvPr id="0" name=""/>
        <dsp:cNvSpPr/>
      </dsp:nvSpPr>
      <dsp:spPr>
        <a:xfrm>
          <a:off x="2621849" y="226756"/>
          <a:ext cx="1166625" cy="116662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3511816-880B-44EA-8F0B-9C73CA31D4B7}">
      <dsp:nvSpPr>
        <dsp:cNvPr id="0" name=""/>
        <dsp:cNvSpPr/>
      </dsp:nvSpPr>
      <dsp:spPr>
        <a:xfrm>
          <a:off x="2870474" y="475381"/>
          <a:ext cx="669375" cy="66937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1234DAF-0788-472C-AB75-0D962634DE46}">
      <dsp:nvSpPr>
        <dsp:cNvPr id="0" name=""/>
        <dsp:cNvSpPr/>
      </dsp:nvSpPr>
      <dsp:spPr>
        <a:xfrm>
          <a:off x="2248912" y="1756756"/>
          <a:ext cx="191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90000"/>
            </a:lnSpc>
            <a:spcBef>
              <a:spcPct val="0"/>
            </a:spcBef>
            <a:spcAft>
              <a:spcPct val="35000"/>
            </a:spcAft>
            <a:defRPr cap="all"/>
          </a:pPr>
          <a:r>
            <a:rPr lang="en-GB" sz="1100" kern="1200"/>
            <a:t>Ex2: “Study yields null results.” ↔ “Experiment shows strong effect.” → Not </a:t>
          </a:r>
          <a:endParaRPr lang="en-US" sz="1100" kern="1200"/>
        </a:p>
      </dsp:txBody>
      <dsp:txXfrm>
        <a:off x="2248912" y="1756756"/>
        <a:ext cx="1912500" cy="720000"/>
      </dsp:txXfrm>
    </dsp:sp>
    <dsp:sp modelId="{55910472-430E-4C64-9CA5-699470C60934}">
      <dsp:nvSpPr>
        <dsp:cNvPr id="0" name=""/>
        <dsp:cNvSpPr/>
      </dsp:nvSpPr>
      <dsp:spPr>
        <a:xfrm>
          <a:off x="4869037" y="226756"/>
          <a:ext cx="1166625" cy="116662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4C2A71-97FF-4E94-8194-D88449E95B04}">
      <dsp:nvSpPr>
        <dsp:cNvPr id="0" name=""/>
        <dsp:cNvSpPr/>
      </dsp:nvSpPr>
      <dsp:spPr>
        <a:xfrm>
          <a:off x="5117662" y="475381"/>
          <a:ext cx="669375" cy="66937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3BB47AC-36A4-479B-88EE-655F7FECE522}">
      <dsp:nvSpPr>
        <dsp:cNvPr id="0" name=""/>
        <dsp:cNvSpPr/>
      </dsp:nvSpPr>
      <dsp:spPr>
        <a:xfrm>
          <a:off x="4496099" y="1756756"/>
          <a:ext cx="191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90000"/>
            </a:lnSpc>
            <a:spcBef>
              <a:spcPct val="0"/>
            </a:spcBef>
            <a:spcAft>
              <a:spcPct val="35000"/>
            </a:spcAft>
            <a:defRPr cap="all"/>
          </a:pPr>
          <a:r>
            <a:rPr lang="en-GB" sz="1100" kern="1200"/>
            <a:t>Your turn: “The trial found no significant difference.” ↔ “The intervention had no effect.” → ? </a:t>
          </a:r>
          <a:endParaRPr lang="en-US" sz="1100" kern="1200"/>
        </a:p>
      </dsp:txBody>
      <dsp:txXfrm>
        <a:off x="4496099" y="1756756"/>
        <a:ext cx="1912500" cy="7200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B0940D-5DF5-413E-B1BF-5C86D3B283FF}">
      <dsp:nvSpPr>
        <dsp:cNvPr id="0" name=""/>
        <dsp:cNvSpPr/>
      </dsp:nvSpPr>
      <dsp:spPr>
        <a:xfrm>
          <a:off x="519" y="1829440"/>
          <a:ext cx="2104046" cy="2524855"/>
        </a:xfrm>
        <a:prstGeom prst="rect">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7833" tIns="0" rIns="207833" bIns="330200" numCol="1" spcCol="1270" anchor="t" anchorCtr="0">
          <a:noAutofit/>
        </a:bodyPr>
        <a:lstStyle/>
        <a:p>
          <a:pPr lvl="0" algn="l" defTabSz="933450" rtl="0">
            <a:lnSpc>
              <a:spcPct val="90000"/>
            </a:lnSpc>
            <a:spcBef>
              <a:spcPct val="0"/>
            </a:spcBef>
            <a:spcAft>
              <a:spcPct val="35000"/>
            </a:spcAft>
          </a:pPr>
          <a:r>
            <a:rPr lang="en-GB" sz="2100" kern="1200" dirty="0"/>
            <a:t>Add more labelled examples of the failure type </a:t>
          </a:r>
          <a:endParaRPr lang="en-US" sz="2100" kern="1200" dirty="0">
            <a:latin typeface="Calibri Light"/>
          </a:endParaRPr>
        </a:p>
      </dsp:txBody>
      <dsp:txXfrm>
        <a:off x="519" y="2839382"/>
        <a:ext cx="2104046" cy="1514913"/>
      </dsp:txXfrm>
    </dsp:sp>
    <dsp:sp modelId="{267DB9A4-74B7-4704-A2D6-2D82EDA98AB3}">
      <dsp:nvSpPr>
        <dsp:cNvPr id="0" name=""/>
        <dsp:cNvSpPr/>
      </dsp:nvSpPr>
      <dsp:spPr>
        <a:xfrm>
          <a:off x="519" y="1829440"/>
          <a:ext cx="2104046" cy="1009942"/>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7833" tIns="165100" rIns="207833" bIns="165100" numCol="1" spcCol="1270" anchor="ctr" anchorCtr="0">
          <a:noAutofit/>
        </a:bodyPr>
        <a:lstStyle/>
        <a:p>
          <a:pPr lvl="0" algn="l" defTabSz="889000">
            <a:lnSpc>
              <a:spcPct val="90000"/>
            </a:lnSpc>
            <a:spcBef>
              <a:spcPct val="0"/>
            </a:spcBef>
            <a:spcAft>
              <a:spcPct val="35000"/>
            </a:spcAft>
          </a:pPr>
          <a:r>
            <a:rPr lang="en-US" sz="2000" kern="1200"/>
            <a:t>01</a:t>
          </a:r>
        </a:p>
      </dsp:txBody>
      <dsp:txXfrm>
        <a:off x="519" y="1829440"/>
        <a:ext cx="2104046" cy="1009942"/>
      </dsp:txXfrm>
    </dsp:sp>
    <dsp:sp modelId="{3CC0970A-03AE-4B8C-8B14-1F0DC530EC20}">
      <dsp:nvSpPr>
        <dsp:cNvPr id="0" name=""/>
        <dsp:cNvSpPr/>
      </dsp:nvSpPr>
      <dsp:spPr>
        <a:xfrm>
          <a:off x="2272889" y="1829440"/>
          <a:ext cx="2104046" cy="2524855"/>
        </a:xfrm>
        <a:prstGeom prst="rect">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7833" tIns="0" rIns="207833" bIns="330200" numCol="1" spcCol="1270" anchor="t" anchorCtr="0">
          <a:noAutofit/>
        </a:bodyPr>
        <a:lstStyle/>
        <a:p>
          <a:pPr lvl="0" algn="l" defTabSz="933450" rtl="0">
            <a:lnSpc>
              <a:spcPct val="90000"/>
            </a:lnSpc>
            <a:spcBef>
              <a:spcPct val="0"/>
            </a:spcBef>
            <a:spcAft>
              <a:spcPct val="35000"/>
            </a:spcAft>
          </a:pPr>
          <a:r>
            <a:rPr lang="en-GB" sz="2100" kern="1200"/>
            <a:t>Improve labelling consistency </a:t>
          </a:r>
          <a:endParaRPr lang="en-GB" sz="2100" kern="1200">
            <a:latin typeface="Calibri Light"/>
          </a:endParaRPr>
        </a:p>
      </dsp:txBody>
      <dsp:txXfrm>
        <a:off x="2272889" y="2839382"/>
        <a:ext cx="2104046" cy="1514913"/>
      </dsp:txXfrm>
    </dsp:sp>
    <dsp:sp modelId="{0B299078-3FC2-4B90-B75D-BC3EFB1E47A6}">
      <dsp:nvSpPr>
        <dsp:cNvPr id="0" name=""/>
        <dsp:cNvSpPr/>
      </dsp:nvSpPr>
      <dsp:spPr>
        <a:xfrm>
          <a:off x="2272889" y="1829440"/>
          <a:ext cx="2104046" cy="1009942"/>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7833" tIns="165100" rIns="207833" bIns="165100" numCol="1" spcCol="1270" anchor="ctr" anchorCtr="0">
          <a:noAutofit/>
        </a:bodyPr>
        <a:lstStyle/>
        <a:p>
          <a:pPr lvl="0" algn="l" defTabSz="889000">
            <a:lnSpc>
              <a:spcPct val="90000"/>
            </a:lnSpc>
            <a:spcBef>
              <a:spcPct val="0"/>
            </a:spcBef>
            <a:spcAft>
              <a:spcPct val="35000"/>
            </a:spcAft>
          </a:pPr>
          <a:r>
            <a:rPr lang="en-US" sz="2000" kern="1200"/>
            <a:t>02</a:t>
          </a:r>
        </a:p>
        <a:p>
          <a:pPr lvl="0" algn="l" defTabSz="889000">
            <a:lnSpc>
              <a:spcPct val="90000"/>
            </a:lnSpc>
            <a:spcBef>
              <a:spcPct val="0"/>
            </a:spcBef>
            <a:spcAft>
              <a:spcPct val="35000"/>
            </a:spcAft>
          </a:pPr>
          <a:endParaRPr lang="en-GB" sz="2000" kern="1200"/>
        </a:p>
      </dsp:txBody>
      <dsp:txXfrm>
        <a:off x="2272889" y="1829440"/>
        <a:ext cx="2104046" cy="1009942"/>
      </dsp:txXfrm>
    </dsp:sp>
    <dsp:sp modelId="{B6C15F4A-EDF5-4146-8509-64AEEE98D5EF}">
      <dsp:nvSpPr>
        <dsp:cNvPr id="0" name=""/>
        <dsp:cNvSpPr/>
      </dsp:nvSpPr>
      <dsp:spPr>
        <a:xfrm>
          <a:off x="4545259" y="1829440"/>
          <a:ext cx="2104046" cy="2524855"/>
        </a:xfrm>
        <a:prstGeom prst="rect">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7833" tIns="0" rIns="207833" bIns="330200" numCol="1" spcCol="1270" anchor="t" anchorCtr="0">
          <a:noAutofit/>
        </a:bodyPr>
        <a:lstStyle/>
        <a:p>
          <a:pPr lvl="0" algn="l" defTabSz="933450">
            <a:lnSpc>
              <a:spcPct val="90000"/>
            </a:lnSpc>
            <a:spcBef>
              <a:spcPct val="0"/>
            </a:spcBef>
            <a:spcAft>
              <a:spcPct val="35000"/>
            </a:spcAft>
          </a:pPr>
          <a:r>
            <a:rPr lang="en-GB" sz="2100" kern="1200"/>
            <a:t>Add “uncertain” cases </a:t>
          </a:r>
          <a:endParaRPr lang="en-US" sz="2100" kern="1200"/>
        </a:p>
      </dsp:txBody>
      <dsp:txXfrm>
        <a:off x="4545259" y="2839382"/>
        <a:ext cx="2104046" cy="1514913"/>
      </dsp:txXfrm>
    </dsp:sp>
    <dsp:sp modelId="{0697BC3F-4053-464B-8553-2936DDFD3BCD}">
      <dsp:nvSpPr>
        <dsp:cNvPr id="0" name=""/>
        <dsp:cNvSpPr/>
      </dsp:nvSpPr>
      <dsp:spPr>
        <a:xfrm>
          <a:off x="4545259" y="1829440"/>
          <a:ext cx="2104046" cy="1009942"/>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7833" tIns="165100" rIns="207833" bIns="165100" numCol="1" spcCol="1270" anchor="ctr" anchorCtr="0">
          <a:noAutofit/>
        </a:bodyPr>
        <a:lstStyle/>
        <a:p>
          <a:pPr lvl="0" algn="l" defTabSz="889000">
            <a:lnSpc>
              <a:spcPct val="90000"/>
            </a:lnSpc>
            <a:spcBef>
              <a:spcPct val="0"/>
            </a:spcBef>
            <a:spcAft>
              <a:spcPct val="35000"/>
            </a:spcAft>
          </a:pPr>
          <a:r>
            <a:rPr lang="en-US" sz="2000" kern="1200"/>
            <a:t>03</a:t>
          </a:r>
        </a:p>
        <a:p>
          <a:pPr lvl="0" algn="l" defTabSz="889000">
            <a:lnSpc>
              <a:spcPct val="90000"/>
            </a:lnSpc>
            <a:spcBef>
              <a:spcPct val="0"/>
            </a:spcBef>
            <a:spcAft>
              <a:spcPct val="35000"/>
            </a:spcAft>
          </a:pPr>
          <a:endParaRPr lang="en-GB" sz="2000" kern="1200"/>
        </a:p>
      </dsp:txBody>
      <dsp:txXfrm>
        <a:off x="4545259" y="1829440"/>
        <a:ext cx="2104046" cy="1009942"/>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xmlns="">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defRPr cap="all"/>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defRPr cap="all"/>
        </a:lvl1pPr>
      </dgm1612:lstStyle>
    </a:ext>
  </dgm:extLst>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a:lvl2pPr>
          <a:lnSpc>
            <a:spcPct val="100000"/>
          </a:lnSpc>
        </a:lvl2pPr>
      </dgm1612:lstStyle>
    </a:ext>
  </dgm:extLst>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a:lvl2pPr>
          <a:lnSpc>
            <a:spcPct val="100000"/>
          </a:lnSpc>
        </a:lvl2pPr>
      </dgm1612:lstStyle>
    </a:ext>
  </dgm:extLst>
</dgm:layoutDef>
</file>

<file path=ppt/diagrams/layout10.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defRPr b="1"/>
        </a:lvl1pPr>
        <a:lvl2pPr>
          <a:lnSpc>
            <a:spcPct val="100000"/>
          </a:lnSpc>
        </a:lvl2pPr>
      </dgm1612:lstStyle>
    </a:ext>
  </dgm:extLst>
</dgm:layoutDef>
</file>

<file path=ppt/diagrams/layout1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a:lvl2pPr>
          <a:lnSpc>
            <a:spcPct val="100000"/>
          </a:lnSpc>
        </a:lvl2pPr>
      </dgm1612:lstStyle>
    </a:ext>
  </dgm:extLst>
</dgm:layoutDef>
</file>

<file path=ppt/diagrams/layout1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a:lvl2pPr>
          <a:lnSpc>
            <a:spcPct val="100000"/>
          </a:lnSpc>
        </a:lvl2pPr>
      </dgm1612:lstStyle>
    </a:ext>
  </dgm:extLst>
</dgm:layoutDef>
</file>

<file path=ppt/diagrams/layout14.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xmlns="">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B5CFC2-FF95-BB42-B600-F8C023CFEAC4}" type="datetimeFigureOut">
              <a:rPr lang="en-US" smtClean="0"/>
              <a:t>12/7/2025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F96A85-7B12-D143-8C60-4EC8075DB191}" type="slidenum">
              <a:rPr lang="en-US" smtClean="0"/>
              <a:t>‹#›</a:t>
            </a:fld>
            <a:endParaRPr lang="en-US"/>
          </a:p>
        </p:txBody>
      </p:sp>
    </p:spTree>
    <p:extLst>
      <p:ext uri="{BB962C8B-B14F-4D97-AF65-F5344CB8AC3E}">
        <p14:creationId xmlns:p14="http://schemas.microsoft.com/office/powerpoint/2010/main" val="14674982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9788" y="1122363"/>
            <a:ext cx="9828212" cy="2387600"/>
          </a:xfrm>
        </p:spPr>
        <p:txBody>
          <a:bodyPr anchor="b"/>
          <a:lstStyle>
            <a:lvl1pPr algn="l">
              <a:defRPr sz="6000"/>
            </a:lvl1pPr>
          </a:lstStyle>
          <a:p>
            <a:r>
              <a:rPr lang="en-US"/>
              <a:t>Click to edit Master title style</a:t>
            </a:r>
          </a:p>
        </p:txBody>
      </p:sp>
      <p:sp>
        <p:nvSpPr>
          <p:cNvPr id="3" name="Subtitle 2"/>
          <p:cNvSpPr>
            <a:spLocks noGrp="1"/>
          </p:cNvSpPr>
          <p:nvPr>
            <p:ph type="subTitle" idx="1"/>
          </p:nvPr>
        </p:nvSpPr>
        <p:spPr>
          <a:xfrm>
            <a:off x="839788" y="3602038"/>
            <a:ext cx="9828212"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546824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16860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16278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40568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00770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Chart Placeholder 10">
            <a:extLst>
              <a:ext uri="{FF2B5EF4-FFF2-40B4-BE49-F238E27FC236}">
                <a16:creationId xmlns:a16="http://schemas.microsoft.com/office/drawing/2014/main" xmlns="" id="{0D11AFD2-379A-E343-808C-1E829097DF4D}"/>
              </a:ext>
            </a:extLst>
          </p:cNvPr>
          <p:cNvSpPr>
            <a:spLocks noGrp="1"/>
          </p:cNvSpPr>
          <p:nvPr>
            <p:ph type="chart" sz="quarter" idx="10"/>
          </p:nvPr>
        </p:nvSpPr>
        <p:spPr>
          <a:xfrm>
            <a:off x="5186363" y="982663"/>
            <a:ext cx="6081009" cy="4895850"/>
          </a:xfrm>
        </p:spPr>
        <p:txBody>
          <a:bodyPr/>
          <a:lstStyle/>
          <a:p>
            <a:r>
              <a:rPr lang="en-US"/>
              <a:t>Click icon to add chart</a:t>
            </a:r>
          </a:p>
        </p:txBody>
      </p:sp>
    </p:spTree>
    <p:extLst>
      <p:ext uri="{BB962C8B-B14F-4D97-AF65-F5344CB8AC3E}">
        <p14:creationId xmlns:p14="http://schemas.microsoft.com/office/powerpoint/2010/main" val="37424418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891313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9788" y="1122363"/>
            <a:ext cx="9828212" cy="2387600"/>
          </a:xfrm>
        </p:spPr>
        <p:txBody>
          <a:bodyPr anchor="b"/>
          <a:lstStyle>
            <a:lvl1pPr algn="l">
              <a:defRPr sz="6000"/>
            </a:lvl1pPr>
          </a:lstStyle>
          <a:p>
            <a:r>
              <a:rPr lang="en-US"/>
              <a:t>Click to edit Master title style</a:t>
            </a:r>
          </a:p>
        </p:txBody>
      </p:sp>
      <p:sp>
        <p:nvSpPr>
          <p:cNvPr id="3" name="Subtitle 2"/>
          <p:cNvSpPr>
            <a:spLocks noGrp="1"/>
          </p:cNvSpPr>
          <p:nvPr>
            <p:ph type="subTitle" idx="1"/>
          </p:nvPr>
        </p:nvSpPr>
        <p:spPr>
          <a:xfrm>
            <a:off x="839788" y="3602038"/>
            <a:ext cx="9828212"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5460127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23170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58653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968805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15755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Chart Placeholder 10">
            <a:extLst>
              <a:ext uri="{FF2B5EF4-FFF2-40B4-BE49-F238E27FC236}">
                <a16:creationId xmlns:a16="http://schemas.microsoft.com/office/drawing/2014/main" xmlns="" id="{0D11AFD2-379A-E343-808C-1E829097DF4D}"/>
              </a:ext>
            </a:extLst>
          </p:cNvPr>
          <p:cNvSpPr>
            <a:spLocks noGrp="1"/>
          </p:cNvSpPr>
          <p:nvPr>
            <p:ph type="chart" sz="quarter" idx="10"/>
          </p:nvPr>
        </p:nvSpPr>
        <p:spPr>
          <a:xfrm>
            <a:off x="5186363" y="982663"/>
            <a:ext cx="6081009" cy="4895850"/>
          </a:xfrm>
        </p:spPr>
        <p:txBody>
          <a:bodyPr/>
          <a:lstStyle/>
          <a:p>
            <a:r>
              <a:rPr lang="en-US"/>
              <a:t>Click icon to add chart</a:t>
            </a:r>
          </a:p>
        </p:txBody>
      </p:sp>
    </p:spTree>
    <p:extLst>
      <p:ext uri="{BB962C8B-B14F-4D97-AF65-F5344CB8AC3E}">
        <p14:creationId xmlns:p14="http://schemas.microsoft.com/office/powerpoint/2010/main" val="3632218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6453584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347166F8-5299-9F4F-B50D-A95C9470457A}"/>
              </a:ext>
            </a:extLst>
          </p:cNvPr>
          <p:cNvPicPr>
            <a:picLocks noChangeAspect="1"/>
          </p:cNvPicPr>
          <p:nvPr userDrawn="1"/>
        </p:nvPicPr>
        <p:blipFill>
          <a:blip r:embed="rId2"/>
          <a:stretch>
            <a:fillRect/>
          </a:stretch>
        </p:blipFill>
        <p:spPr>
          <a:xfrm>
            <a:off x="3371850" y="1631950"/>
            <a:ext cx="5448300" cy="3594100"/>
          </a:xfrm>
          <a:prstGeom prst="rect">
            <a:avLst/>
          </a:prstGeom>
        </p:spPr>
      </p:pic>
    </p:spTree>
    <p:extLst>
      <p:ext uri="{BB962C8B-B14F-4D97-AF65-F5344CB8AC3E}">
        <p14:creationId xmlns:p14="http://schemas.microsoft.com/office/powerpoint/2010/main" val="39483080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F6606115-7CE6-1D4A-A3FA-E2A33C6D51D4}"/>
              </a:ext>
            </a:extLst>
          </p:cNvPr>
          <p:cNvPicPr>
            <a:picLocks noChangeAspect="1"/>
          </p:cNvPicPr>
          <p:nvPr userDrawn="1"/>
        </p:nvPicPr>
        <p:blipFill>
          <a:blip r:embed="rId2"/>
          <a:stretch>
            <a:fillRect/>
          </a:stretch>
        </p:blipFill>
        <p:spPr>
          <a:xfrm>
            <a:off x="3213100" y="1581150"/>
            <a:ext cx="5765800" cy="3695700"/>
          </a:xfrm>
          <a:prstGeom prst="rect">
            <a:avLst/>
          </a:prstGeom>
        </p:spPr>
      </p:pic>
    </p:spTree>
    <p:extLst>
      <p:ext uri="{BB962C8B-B14F-4D97-AF65-F5344CB8AC3E}">
        <p14:creationId xmlns:p14="http://schemas.microsoft.com/office/powerpoint/2010/main" val="39076109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9788" y="1122363"/>
            <a:ext cx="9828212" cy="2387600"/>
          </a:xfrm>
        </p:spPr>
        <p:txBody>
          <a:bodyPr anchor="b"/>
          <a:lstStyle>
            <a:lvl1pPr algn="l">
              <a:defRPr sz="6000"/>
            </a:lvl1pPr>
          </a:lstStyle>
          <a:p>
            <a:r>
              <a:rPr lang="en-US"/>
              <a:t>Click to edit Master title style</a:t>
            </a:r>
          </a:p>
        </p:txBody>
      </p:sp>
      <p:sp>
        <p:nvSpPr>
          <p:cNvPr id="3" name="Subtitle 2"/>
          <p:cNvSpPr>
            <a:spLocks noGrp="1"/>
          </p:cNvSpPr>
          <p:nvPr>
            <p:ph type="subTitle" idx="1"/>
          </p:nvPr>
        </p:nvSpPr>
        <p:spPr>
          <a:xfrm>
            <a:off x="839788" y="3602038"/>
            <a:ext cx="9828212"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3728345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a:solidFill>
                  <a:srgbClr val="071D49"/>
                </a:solidFill>
              </a:defRPr>
            </a:lvl1pPr>
            <a:lvl2pPr>
              <a:defRPr>
                <a:solidFill>
                  <a:srgbClr val="071D49"/>
                </a:solidFill>
              </a:defRPr>
            </a:lvl2pPr>
            <a:lvl3pPr>
              <a:defRPr>
                <a:solidFill>
                  <a:srgbClr val="071D49"/>
                </a:solidFill>
              </a:defRPr>
            </a:lvl3pPr>
            <a:lvl4pPr>
              <a:defRPr>
                <a:solidFill>
                  <a:srgbClr val="071D49"/>
                </a:solidFill>
              </a:defRPr>
            </a:lvl4pPr>
            <a:lvl5pPr>
              <a:defRPr>
                <a:solidFill>
                  <a:srgbClr val="071D4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43913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solidFill>
                  <a:srgbClr val="071D49"/>
                </a:solidFill>
              </a:defRPr>
            </a:lvl1pPr>
            <a:lvl2pPr>
              <a:defRPr>
                <a:solidFill>
                  <a:srgbClr val="071D49"/>
                </a:solidFill>
              </a:defRPr>
            </a:lvl2pPr>
            <a:lvl3pPr>
              <a:defRPr>
                <a:solidFill>
                  <a:srgbClr val="071D49"/>
                </a:solidFill>
              </a:defRPr>
            </a:lvl3pPr>
            <a:lvl4pPr>
              <a:defRPr>
                <a:solidFill>
                  <a:srgbClr val="071D49"/>
                </a:solidFill>
              </a:defRPr>
            </a:lvl4pPr>
            <a:lvl5pPr>
              <a:defRPr>
                <a:solidFill>
                  <a:srgbClr val="071D4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defRPr>
                <a:solidFill>
                  <a:srgbClr val="071D49"/>
                </a:solidFill>
              </a:defRPr>
            </a:lvl1pPr>
            <a:lvl2pPr>
              <a:defRPr>
                <a:solidFill>
                  <a:srgbClr val="071D49"/>
                </a:solidFill>
              </a:defRPr>
            </a:lvl2pPr>
            <a:lvl3pPr>
              <a:defRPr>
                <a:solidFill>
                  <a:srgbClr val="071D49"/>
                </a:solidFill>
              </a:defRPr>
            </a:lvl3pPr>
            <a:lvl4pPr>
              <a:defRPr>
                <a:solidFill>
                  <a:srgbClr val="071D49"/>
                </a:solidFill>
              </a:defRPr>
            </a:lvl4pPr>
            <a:lvl5pPr>
              <a:defRPr>
                <a:solidFill>
                  <a:srgbClr val="071D4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69808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902271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947777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rgbClr val="071D49"/>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Chart Placeholder 10">
            <a:extLst>
              <a:ext uri="{FF2B5EF4-FFF2-40B4-BE49-F238E27FC236}">
                <a16:creationId xmlns:a16="http://schemas.microsoft.com/office/drawing/2014/main" xmlns="" id="{0D11AFD2-379A-E343-808C-1E829097DF4D}"/>
              </a:ext>
            </a:extLst>
          </p:cNvPr>
          <p:cNvSpPr>
            <a:spLocks noGrp="1"/>
          </p:cNvSpPr>
          <p:nvPr>
            <p:ph type="chart" sz="quarter" idx="10"/>
          </p:nvPr>
        </p:nvSpPr>
        <p:spPr>
          <a:xfrm>
            <a:off x="5186363" y="982663"/>
            <a:ext cx="6081009" cy="4895850"/>
          </a:xfrm>
        </p:spPr>
        <p:txBody>
          <a:bodyPr/>
          <a:lstStyle/>
          <a:p>
            <a:endParaRPr lang="en-US"/>
          </a:p>
        </p:txBody>
      </p:sp>
    </p:spTree>
    <p:extLst>
      <p:ext uri="{BB962C8B-B14F-4D97-AF65-F5344CB8AC3E}">
        <p14:creationId xmlns:p14="http://schemas.microsoft.com/office/powerpoint/2010/main" val="27297263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rgbClr val="071D49"/>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6611611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9788" y="1122363"/>
            <a:ext cx="9828212" cy="2387600"/>
          </a:xfrm>
        </p:spPr>
        <p:txBody>
          <a:bodyPr anchor="b"/>
          <a:lstStyle>
            <a:lvl1pPr algn="l">
              <a:defRPr sz="6000"/>
            </a:lvl1pPr>
          </a:lstStyle>
          <a:p>
            <a:r>
              <a:rPr lang="en-US"/>
              <a:t>Click to edit Master title style</a:t>
            </a:r>
          </a:p>
        </p:txBody>
      </p:sp>
      <p:sp>
        <p:nvSpPr>
          <p:cNvPr id="3" name="Subtitle 2"/>
          <p:cNvSpPr>
            <a:spLocks noGrp="1"/>
          </p:cNvSpPr>
          <p:nvPr>
            <p:ph type="subTitle" idx="1"/>
          </p:nvPr>
        </p:nvSpPr>
        <p:spPr>
          <a:xfrm>
            <a:off x="839788" y="3602038"/>
            <a:ext cx="9828212"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3259460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a:solidFill>
                  <a:srgbClr val="071D49"/>
                </a:solidFill>
              </a:defRPr>
            </a:lvl1pPr>
            <a:lvl2pPr>
              <a:defRPr>
                <a:solidFill>
                  <a:srgbClr val="071D49"/>
                </a:solidFill>
              </a:defRPr>
            </a:lvl2pPr>
            <a:lvl3pPr>
              <a:defRPr>
                <a:solidFill>
                  <a:srgbClr val="071D49"/>
                </a:solidFill>
              </a:defRPr>
            </a:lvl3pPr>
            <a:lvl4pPr>
              <a:defRPr>
                <a:solidFill>
                  <a:srgbClr val="071D49"/>
                </a:solidFill>
              </a:defRPr>
            </a:lvl4pPr>
            <a:lvl5pPr>
              <a:defRPr>
                <a:solidFill>
                  <a:srgbClr val="071D4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34389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solidFill>
                  <a:srgbClr val="071D49"/>
                </a:solidFill>
              </a:defRPr>
            </a:lvl1pPr>
            <a:lvl2pPr>
              <a:defRPr>
                <a:solidFill>
                  <a:srgbClr val="071D49"/>
                </a:solidFill>
              </a:defRPr>
            </a:lvl2pPr>
            <a:lvl3pPr>
              <a:defRPr>
                <a:solidFill>
                  <a:srgbClr val="071D49"/>
                </a:solidFill>
              </a:defRPr>
            </a:lvl3pPr>
            <a:lvl4pPr>
              <a:defRPr>
                <a:solidFill>
                  <a:srgbClr val="071D49"/>
                </a:solidFill>
              </a:defRPr>
            </a:lvl4pPr>
            <a:lvl5pPr>
              <a:defRPr>
                <a:solidFill>
                  <a:srgbClr val="071D4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defRPr>
                <a:solidFill>
                  <a:srgbClr val="071D49"/>
                </a:solidFill>
              </a:defRPr>
            </a:lvl1pPr>
            <a:lvl2pPr>
              <a:defRPr>
                <a:solidFill>
                  <a:srgbClr val="071D49"/>
                </a:solidFill>
              </a:defRPr>
            </a:lvl2pPr>
            <a:lvl3pPr>
              <a:defRPr>
                <a:solidFill>
                  <a:srgbClr val="071D49"/>
                </a:solidFill>
              </a:defRPr>
            </a:lvl3pPr>
            <a:lvl4pPr>
              <a:defRPr>
                <a:solidFill>
                  <a:srgbClr val="071D49"/>
                </a:solidFill>
              </a:defRPr>
            </a:lvl4pPr>
            <a:lvl5pPr>
              <a:defRPr>
                <a:solidFill>
                  <a:srgbClr val="071D4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63561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68970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84853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rgbClr val="071D49"/>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Chart Placeholder 10">
            <a:extLst>
              <a:ext uri="{FF2B5EF4-FFF2-40B4-BE49-F238E27FC236}">
                <a16:creationId xmlns:a16="http://schemas.microsoft.com/office/drawing/2014/main" xmlns="" id="{0D11AFD2-379A-E343-808C-1E829097DF4D}"/>
              </a:ext>
            </a:extLst>
          </p:cNvPr>
          <p:cNvSpPr>
            <a:spLocks noGrp="1"/>
          </p:cNvSpPr>
          <p:nvPr>
            <p:ph type="chart" sz="quarter" idx="10"/>
          </p:nvPr>
        </p:nvSpPr>
        <p:spPr>
          <a:xfrm>
            <a:off x="5186363" y="982663"/>
            <a:ext cx="6081009" cy="4895850"/>
          </a:xfrm>
        </p:spPr>
        <p:txBody>
          <a:bodyPr/>
          <a:lstStyle/>
          <a:p>
            <a:endParaRPr lang="en-US"/>
          </a:p>
        </p:txBody>
      </p:sp>
    </p:spTree>
    <p:extLst>
      <p:ext uri="{BB962C8B-B14F-4D97-AF65-F5344CB8AC3E}">
        <p14:creationId xmlns:p14="http://schemas.microsoft.com/office/powerpoint/2010/main" val="12049543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rgbClr val="071D49"/>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0888093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A4DA0ACB-75EF-0245-846B-24010AB69286}"/>
              </a:ext>
            </a:extLst>
          </p:cNvPr>
          <p:cNvPicPr>
            <a:picLocks noChangeAspect="1"/>
          </p:cNvPicPr>
          <p:nvPr userDrawn="1"/>
        </p:nvPicPr>
        <p:blipFill>
          <a:blip r:embed="rId2"/>
          <a:stretch>
            <a:fillRect/>
          </a:stretch>
        </p:blipFill>
        <p:spPr>
          <a:xfrm>
            <a:off x="3371850" y="1631950"/>
            <a:ext cx="5448300" cy="3594100"/>
          </a:xfrm>
          <a:prstGeom prst="rect">
            <a:avLst/>
          </a:prstGeom>
        </p:spPr>
      </p:pic>
    </p:spTree>
    <p:extLst>
      <p:ext uri="{BB962C8B-B14F-4D97-AF65-F5344CB8AC3E}">
        <p14:creationId xmlns:p14="http://schemas.microsoft.com/office/powerpoint/2010/main" val="15657495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840C907B-7EB5-4646-8E6C-A0DCF5C81294}"/>
              </a:ext>
            </a:extLst>
          </p:cNvPr>
          <p:cNvPicPr>
            <a:picLocks noChangeAspect="1"/>
          </p:cNvPicPr>
          <p:nvPr userDrawn="1"/>
        </p:nvPicPr>
        <p:blipFill>
          <a:blip r:embed="rId2"/>
          <a:stretch>
            <a:fillRect/>
          </a:stretch>
        </p:blipFill>
        <p:spPr>
          <a:xfrm>
            <a:off x="3213100" y="1581150"/>
            <a:ext cx="5765800" cy="3695700"/>
          </a:xfrm>
          <a:prstGeom prst="rect">
            <a:avLst/>
          </a:prstGeom>
        </p:spPr>
      </p:pic>
    </p:spTree>
    <p:extLst>
      <p:ext uri="{BB962C8B-B14F-4D97-AF65-F5344CB8AC3E}">
        <p14:creationId xmlns:p14="http://schemas.microsoft.com/office/powerpoint/2010/main" val="417552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9788" y="1122363"/>
            <a:ext cx="9828212" cy="2387600"/>
          </a:xfrm>
        </p:spPr>
        <p:txBody>
          <a:bodyPr anchor="b"/>
          <a:lstStyle>
            <a:lvl1pPr algn="l">
              <a:defRPr sz="6000"/>
            </a:lvl1pPr>
          </a:lstStyle>
          <a:p>
            <a:r>
              <a:rPr lang="en-US"/>
              <a:t>Click to edit Master title style</a:t>
            </a:r>
          </a:p>
        </p:txBody>
      </p:sp>
      <p:sp>
        <p:nvSpPr>
          <p:cNvPr id="3" name="Subtitle 2"/>
          <p:cNvSpPr>
            <a:spLocks noGrp="1"/>
          </p:cNvSpPr>
          <p:nvPr>
            <p:ph type="subTitle" idx="1"/>
          </p:nvPr>
        </p:nvSpPr>
        <p:spPr>
          <a:xfrm>
            <a:off x="839788" y="3602038"/>
            <a:ext cx="9828212"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2044069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a:solidFill>
                  <a:srgbClr val="071D49"/>
                </a:solidFill>
              </a:defRPr>
            </a:lvl1pPr>
            <a:lvl2pPr>
              <a:defRPr>
                <a:solidFill>
                  <a:srgbClr val="071D49"/>
                </a:solidFill>
              </a:defRPr>
            </a:lvl2pPr>
            <a:lvl3pPr>
              <a:defRPr>
                <a:solidFill>
                  <a:srgbClr val="071D49"/>
                </a:solidFill>
              </a:defRPr>
            </a:lvl3pPr>
            <a:lvl4pPr>
              <a:defRPr>
                <a:solidFill>
                  <a:srgbClr val="071D49"/>
                </a:solidFill>
              </a:defRPr>
            </a:lvl4pPr>
            <a:lvl5pPr>
              <a:defRPr>
                <a:solidFill>
                  <a:srgbClr val="071D4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343083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solidFill>
                  <a:srgbClr val="071D49"/>
                </a:solidFill>
              </a:defRPr>
            </a:lvl1pPr>
            <a:lvl2pPr>
              <a:defRPr>
                <a:solidFill>
                  <a:srgbClr val="071D49"/>
                </a:solidFill>
              </a:defRPr>
            </a:lvl2pPr>
            <a:lvl3pPr>
              <a:defRPr>
                <a:solidFill>
                  <a:srgbClr val="071D49"/>
                </a:solidFill>
              </a:defRPr>
            </a:lvl3pPr>
            <a:lvl4pPr>
              <a:defRPr>
                <a:solidFill>
                  <a:srgbClr val="071D49"/>
                </a:solidFill>
              </a:defRPr>
            </a:lvl4pPr>
            <a:lvl5pPr>
              <a:defRPr>
                <a:solidFill>
                  <a:srgbClr val="071D4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defRPr>
                <a:solidFill>
                  <a:srgbClr val="071D49"/>
                </a:solidFill>
              </a:defRPr>
            </a:lvl1pPr>
            <a:lvl2pPr>
              <a:defRPr>
                <a:solidFill>
                  <a:srgbClr val="071D49"/>
                </a:solidFill>
              </a:defRPr>
            </a:lvl2pPr>
            <a:lvl3pPr>
              <a:defRPr>
                <a:solidFill>
                  <a:srgbClr val="071D49"/>
                </a:solidFill>
              </a:defRPr>
            </a:lvl3pPr>
            <a:lvl4pPr>
              <a:defRPr>
                <a:solidFill>
                  <a:srgbClr val="071D49"/>
                </a:solidFill>
              </a:defRPr>
            </a:lvl4pPr>
            <a:lvl5pPr>
              <a:defRPr>
                <a:solidFill>
                  <a:srgbClr val="071D4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55444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8765653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96260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rgbClr val="071D49"/>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Chart Placeholder 10">
            <a:extLst>
              <a:ext uri="{FF2B5EF4-FFF2-40B4-BE49-F238E27FC236}">
                <a16:creationId xmlns:a16="http://schemas.microsoft.com/office/drawing/2014/main" xmlns="" id="{0D11AFD2-379A-E343-808C-1E829097DF4D}"/>
              </a:ext>
            </a:extLst>
          </p:cNvPr>
          <p:cNvSpPr>
            <a:spLocks noGrp="1"/>
          </p:cNvSpPr>
          <p:nvPr>
            <p:ph type="chart" sz="quarter" idx="10"/>
          </p:nvPr>
        </p:nvSpPr>
        <p:spPr>
          <a:xfrm>
            <a:off x="5186363" y="982663"/>
            <a:ext cx="6081009" cy="4895850"/>
          </a:xfrm>
        </p:spPr>
        <p:txBody>
          <a:bodyPr/>
          <a:lstStyle/>
          <a:p>
            <a:endParaRPr lang="en-US"/>
          </a:p>
        </p:txBody>
      </p:sp>
    </p:spTree>
    <p:extLst>
      <p:ext uri="{BB962C8B-B14F-4D97-AF65-F5344CB8AC3E}">
        <p14:creationId xmlns:p14="http://schemas.microsoft.com/office/powerpoint/2010/main" val="26958874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rgbClr val="071D49"/>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99635942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9788" y="1122363"/>
            <a:ext cx="9828212" cy="2387600"/>
          </a:xfrm>
        </p:spPr>
        <p:txBody>
          <a:bodyPr anchor="b"/>
          <a:lstStyle>
            <a:lvl1pPr algn="l">
              <a:defRPr sz="6000"/>
            </a:lvl1pPr>
          </a:lstStyle>
          <a:p>
            <a:r>
              <a:rPr lang="en-US"/>
              <a:t>Click to edit Master title style</a:t>
            </a:r>
          </a:p>
        </p:txBody>
      </p:sp>
      <p:sp>
        <p:nvSpPr>
          <p:cNvPr id="3" name="Subtitle 2"/>
          <p:cNvSpPr>
            <a:spLocks noGrp="1"/>
          </p:cNvSpPr>
          <p:nvPr>
            <p:ph type="subTitle" idx="1"/>
          </p:nvPr>
        </p:nvSpPr>
        <p:spPr>
          <a:xfrm>
            <a:off x="839788" y="3602038"/>
            <a:ext cx="9828212"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5682764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a:solidFill>
                  <a:srgbClr val="071D49"/>
                </a:solidFill>
              </a:defRPr>
            </a:lvl1pPr>
            <a:lvl2pPr>
              <a:defRPr>
                <a:solidFill>
                  <a:srgbClr val="071D49"/>
                </a:solidFill>
              </a:defRPr>
            </a:lvl2pPr>
            <a:lvl3pPr>
              <a:defRPr>
                <a:solidFill>
                  <a:srgbClr val="071D49"/>
                </a:solidFill>
              </a:defRPr>
            </a:lvl3pPr>
            <a:lvl4pPr>
              <a:defRPr>
                <a:solidFill>
                  <a:srgbClr val="071D49"/>
                </a:solidFill>
              </a:defRPr>
            </a:lvl4pPr>
            <a:lvl5pPr>
              <a:defRPr>
                <a:solidFill>
                  <a:srgbClr val="071D4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9031031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solidFill>
                  <a:srgbClr val="071D49"/>
                </a:solidFill>
              </a:defRPr>
            </a:lvl1pPr>
            <a:lvl2pPr>
              <a:defRPr>
                <a:solidFill>
                  <a:srgbClr val="071D49"/>
                </a:solidFill>
              </a:defRPr>
            </a:lvl2pPr>
            <a:lvl3pPr>
              <a:defRPr>
                <a:solidFill>
                  <a:srgbClr val="071D49"/>
                </a:solidFill>
              </a:defRPr>
            </a:lvl3pPr>
            <a:lvl4pPr>
              <a:defRPr>
                <a:solidFill>
                  <a:srgbClr val="071D49"/>
                </a:solidFill>
              </a:defRPr>
            </a:lvl4pPr>
            <a:lvl5pPr>
              <a:defRPr>
                <a:solidFill>
                  <a:srgbClr val="071D4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defRPr>
                <a:solidFill>
                  <a:srgbClr val="071D49"/>
                </a:solidFill>
              </a:defRPr>
            </a:lvl1pPr>
            <a:lvl2pPr>
              <a:defRPr>
                <a:solidFill>
                  <a:srgbClr val="071D49"/>
                </a:solidFill>
              </a:defRPr>
            </a:lvl2pPr>
            <a:lvl3pPr>
              <a:defRPr>
                <a:solidFill>
                  <a:srgbClr val="071D49"/>
                </a:solidFill>
              </a:defRPr>
            </a:lvl3pPr>
            <a:lvl4pPr>
              <a:defRPr>
                <a:solidFill>
                  <a:srgbClr val="071D49"/>
                </a:solidFill>
              </a:defRPr>
            </a:lvl4pPr>
            <a:lvl5pPr>
              <a:defRPr>
                <a:solidFill>
                  <a:srgbClr val="071D4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87707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5978789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50436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rgbClr val="071D49"/>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Chart Placeholder 10">
            <a:extLst>
              <a:ext uri="{FF2B5EF4-FFF2-40B4-BE49-F238E27FC236}">
                <a16:creationId xmlns:a16="http://schemas.microsoft.com/office/drawing/2014/main" xmlns="" id="{0D11AFD2-379A-E343-808C-1E829097DF4D}"/>
              </a:ext>
            </a:extLst>
          </p:cNvPr>
          <p:cNvSpPr>
            <a:spLocks noGrp="1"/>
          </p:cNvSpPr>
          <p:nvPr>
            <p:ph type="chart" sz="quarter" idx="10"/>
          </p:nvPr>
        </p:nvSpPr>
        <p:spPr>
          <a:xfrm>
            <a:off x="5186363" y="982663"/>
            <a:ext cx="6081009" cy="4895850"/>
          </a:xfrm>
        </p:spPr>
        <p:txBody>
          <a:bodyPr/>
          <a:lstStyle/>
          <a:p>
            <a:endParaRPr lang="en-US"/>
          </a:p>
        </p:txBody>
      </p:sp>
    </p:spTree>
    <p:extLst>
      <p:ext uri="{BB962C8B-B14F-4D97-AF65-F5344CB8AC3E}">
        <p14:creationId xmlns:p14="http://schemas.microsoft.com/office/powerpoint/2010/main" val="17612573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rgbClr val="071D49"/>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8737840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41CF6D5B-50DF-3D4A-A73F-BC48EB89133A}"/>
              </a:ext>
            </a:extLst>
          </p:cNvPr>
          <p:cNvPicPr>
            <a:picLocks noChangeAspect="1"/>
          </p:cNvPicPr>
          <p:nvPr userDrawn="1"/>
        </p:nvPicPr>
        <p:blipFill>
          <a:blip r:embed="rId2"/>
          <a:stretch>
            <a:fillRect/>
          </a:stretch>
        </p:blipFill>
        <p:spPr>
          <a:xfrm>
            <a:off x="3371850" y="1631950"/>
            <a:ext cx="5448300" cy="3594100"/>
          </a:xfrm>
          <a:prstGeom prst="rect">
            <a:avLst/>
          </a:prstGeom>
        </p:spPr>
      </p:pic>
    </p:spTree>
    <p:extLst>
      <p:ext uri="{BB962C8B-B14F-4D97-AF65-F5344CB8AC3E}">
        <p14:creationId xmlns:p14="http://schemas.microsoft.com/office/powerpoint/2010/main" val="368400799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F04931A5-93F5-984D-ADB5-D88F0E879C18}"/>
              </a:ext>
            </a:extLst>
          </p:cNvPr>
          <p:cNvPicPr>
            <a:picLocks noChangeAspect="1"/>
          </p:cNvPicPr>
          <p:nvPr userDrawn="1"/>
        </p:nvPicPr>
        <p:blipFill>
          <a:blip r:embed="rId2"/>
          <a:stretch>
            <a:fillRect/>
          </a:stretch>
        </p:blipFill>
        <p:spPr>
          <a:xfrm>
            <a:off x="3213100" y="1581150"/>
            <a:ext cx="5765800" cy="3695700"/>
          </a:xfrm>
          <a:prstGeom prst="rect">
            <a:avLst/>
          </a:prstGeom>
        </p:spPr>
      </p:pic>
    </p:spTree>
    <p:extLst>
      <p:ext uri="{BB962C8B-B14F-4D97-AF65-F5344CB8AC3E}">
        <p14:creationId xmlns:p14="http://schemas.microsoft.com/office/powerpoint/2010/main" val="2121635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10" Type="http://schemas.openxmlformats.org/officeDocument/2006/relationships/theme" Target="../theme/theme2.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 Id="rId9"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10" Type="http://schemas.openxmlformats.org/officeDocument/2006/relationships/theme" Target="../theme/theme4.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5" Type="http://schemas.openxmlformats.org/officeDocument/2006/relationships/slideLayout" Target="../slideLayouts/slideLayout37.xml"/><Relationship Id="rId4" Type="http://schemas.openxmlformats.org/officeDocument/2006/relationships/slideLayout" Target="../slideLayouts/slideLayout36.xml"/><Relationship Id="rId9" Type="http://schemas.openxmlformats.org/officeDocument/2006/relationships/image" Target="../media/image3.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5" Type="http://schemas.openxmlformats.org/officeDocument/2006/relationships/slideLayout" Target="../slideLayouts/slideLayout44.xml"/><Relationship Id="rId10" Type="http://schemas.openxmlformats.org/officeDocument/2006/relationships/theme" Target="../theme/theme6.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xmlns="" id="{2B3F8B12-918D-4C4D-9592-653697BEC04F}"/>
              </a:ext>
            </a:extLst>
          </p:cNvPr>
          <p:cNvPicPr>
            <a:picLocks noChangeAspect="1"/>
          </p:cNvPicPr>
          <p:nvPr/>
        </p:nvPicPr>
        <p:blipFill>
          <a:blip r:embed="rId9"/>
          <a:stretch>
            <a:fillRect/>
          </a:stretch>
        </p:blipFill>
        <p:spPr>
          <a:xfrm>
            <a:off x="9824484" y="5148251"/>
            <a:ext cx="2052084" cy="1353706"/>
          </a:xfrm>
          <a:prstGeom prst="rect">
            <a:avLst/>
          </a:prstGeom>
        </p:spPr>
      </p:pic>
    </p:spTree>
    <p:extLst>
      <p:ext uri="{BB962C8B-B14F-4D97-AF65-F5344CB8AC3E}">
        <p14:creationId xmlns:p14="http://schemas.microsoft.com/office/powerpoint/2010/main" val="275861597"/>
      </p:ext>
    </p:extLst>
  </p:cSld>
  <p:clrMap bg1="dk1" tx1="lt1" bg2="dk2" tx2="lt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Lst>
  <p:hf sldNum="0" hdr="0" dt="0"/>
  <p:txStyles>
    <p:titleStyle>
      <a:lvl1pPr algn="l" defTabSz="914400" rtl="0" eaLnBrk="1" latinLnBrk="0" hangingPunct="1">
        <a:lnSpc>
          <a:spcPct val="90000"/>
        </a:lnSpc>
        <a:spcBef>
          <a:spcPct val="0"/>
        </a:spcBef>
        <a:buNone/>
        <a:defRPr sz="4400" b="1" i="0" kern="1200">
          <a:solidFill>
            <a:schemeClr val="tx1"/>
          </a:solidFill>
          <a:latin typeface="ARU Raisonne DemiBold" panose="020B05030402020401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FFFFFF"/>
          </a:solidFill>
          <a:latin typeface="Raleway" panose="020B05030301010600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FFFFFF"/>
          </a:solidFill>
          <a:latin typeface="Raleway" panose="020B05030301010600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FFFFFF"/>
          </a:solidFill>
          <a:latin typeface="Raleway" panose="020B05030301010600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FFFFFF"/>
          </a:solidFill>
          <a:latin typeface="Raleway" panose="020B05030301010600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FFFFFF"/>
          </a:solidFill>
          <a:latin typeface="Raleway" panose="020B05030301010600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pos="529">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rgbClr val="FFD100"/>
                </a:solidFill>
                <a:latin typeface="Raleway" panose="020B0503030101060003" pitchFamily="34" charset="77"/>
              </a:defRPr>
            </a:lvl1pPr>
          </a:lstStyle>
          <a:p>
            <a:fld id="{2C6E675B-32F0-0843-BC57-13BB22F7DF1E}" type="slidenum">
              <a:rPr lang="en-US" smtClean="0"/>
              <a:pPr/>
              <a:t>‹#›</a:t>
            </a:fld>
            <a:endParaRPr lang="en-US"/>
          </a:p>
        </p:txBody>
      </p:sp>
    </p:spTree>
    <p:extLst>
      <p:ext uri="{BB962C8B-B14F-4D97-AF65-F5344CB8AC3E}">
        <p14:creationId xmlns:p14="http://schemas.microsoft.com/office/powerpoint/2010/main" val="3777742583"/>
      </p:ext>
    </p:extLst>
  </p:cSld>
  <p:clrMap bg1="dk1" tx1="lt1" bg2="dk2" tx2="lt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72" r:id="rId8"/>
    <p:sldLayoutId id="2147483745" r:id="rId9"/>
  </p:sldLayoutIdLst>
  <p:hf sldNum="0" hdr="0" dt="0"/>
  <p:txStyles>
    <p:titleStyle>
      <a:lvl1pPr algn="l" defTabSz="914400" rtl="0" eaLnBrk="1" latinLnBrk="0" hangingPunct="1">
        <a:lnSpc>
          <a:spcPct val="90000"/>
        </a:lnSpc>
        <a:spcBef>
          <a:spcPct val="0"/>
        </a:spcBef>
        <a:buNone/>
        <a:defRPr sz="4400" b="1" i="0" kern="1200">
          <a:solidFill>
            <a:schemeClr val="tx1"/>
          </a:solidFill>
          <a:latin typeface="ARU Raisonne DemiBold" panose="020B05030402020401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FFFFFF"/>
          </a:solidFill>
          <a:latin typeface="Raleway" panose="020B05030301010600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FFFFFF"/>
          </a:solidFill>
          <a:latin typeface="Raleway" panose="020B05030301010600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FFFFFF"/>
          </a:solidFill>
          <a:latin typeface="Raleway" panose="020B05030301010600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FFFFFF"/>
          </a:solidFill>
          <a:latin typeface="Raleway" panose="020B05030301010600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FFFFFF"/>
          </a:solidFill>
          <a:latin typeface="Raleway" panose="020B05030301010600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pos="529">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xmlns="" id="{0DAE7C0A-3C02-5F4B-BFB5-4D7C7993B29D}"/>
              </a:ext>
            </a:extLst>
          </p:cNvPr>
          <p:cNvPicPr>
            <a:picLocks noChangeAspect="1"/>
          </p:cNvPicPr>
          <p:nvPr/>
        </p:nvPicPr>
        <p:blipFill>
          <a:blip r:embed="rId9"/>
          <a:stretch>
            <a:fillRect/>
          </a:stretch>
        </p:blipFill>
        <p:spPr>
          <a:xfrm>
            <a:off x="9824644" y="5148357"/>
            <a:ext cx="2051924" cy="1353600"/>
          </a:xfrm>
          <a:prstGeom prst="rect">
            <a:avLst/>
          </a:prstGeom>
        </p:spPr>
      </p:pic>
    </p:spTree>
    <p:extLst>
      <p:ext uri="{BB962C8B-B14F-4D97-AF65-F5344CB8AC3E}">
        <p14:creationId xmlns:p14="http://schemas.microsoft.com/office/powerpoint/2010/main" val="358142502"/>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Lst>
  <p:hf sldNum="0" hdr="0" dt="0"/>
  <p:txStyles>
    <p:titleStyle>
      <a:lvl1pPr algn="l" defTabSz="914400" rtl="0" eaLnBrk="1" latinLnBrk="0" hangingPunct="1">
        <a:lnSpc>
          <a:spcPct val="90000"/>
        </a:lnSpc>
        <a:spcBef>
          <a:spcPct val="0"/>
        </a:spcBef>
        <a:buNone/>
        <a:defRPr sz="4400" b="1" i="0" kern="1200">
          <a:solidFill>
            <a:schemeClr val="tx1"/>
          </a:solidFill>
          <a:latin typeface="ARU Raisonne DemiBold" panose="020B05030402020401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71D49"/>
          </a:solidFill>
          <a:latin typeface="Raleway" panose="020B05030301010600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71D49"/>
          </a:solidFill>
          <a:latin typeface="Raleway" panose="020B05030301010600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71D49"/>
          </a:solidFill>
          <a:latin typeface="Raleway" panose="020B05030301010600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71D49"/>
          </a:solidFill>
          <a:latin typeface="Raleway" panose="020B05030301010600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71D49"/>
          </a:solidFill>
          <a:latin typeface="Raleway" panose="020B05030301010600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pos="529">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rgbClr val="071D49"/>
                </a:solidFill>
                <a:latin typeface="Raleway" panose="020B0503030101060003" pitchFamily="34" charset="77"/>
              </a:defRPr>
            </a:lvl1pPr>
          </a:lstStyle>
          <a:p>
            <a:fld id="{2C6E675B-32F0-0843-BC57-13BB22F7DF1E}" type="slidenum">
              <a:rPr lang="en-US" smtClean="0"/>
              <a:pPr/>
              <a:t>‹#›</a:t>
            </a:fld>
            <a:endParaRPr lang="en-US"/>
          </a:p>
        </p:txBody>
      </p:sp>
    </p:spTree>
    <p:extLst>
      <p:ext uri="{BB962C8B-B14F-4D97-AF65-F5344CB8AC3E}">
        <p14:creationId xmlns:p14="http://schemas.microsoft.com/office/powerpoint/2010/main" val="2384313095"/>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74" r:id="rId9"/>
  </p:sldLayoutIdLst>
  <p:hf sldNum="0" hdr="0" dt="0"/>
  <p:txStyles>
    <p:titleStyle>
      <a:lvl1pPr algn="l" defTabSz="914400" rtl="0" eaLnBrk="1" latinLnBrk="0" hangingPunct="1">
        <a:lnSpc>
          <a:spcPct val="90000"/>
        </a:lnSpc>
        <a:spcBef>
          <a:spcPct val="0"/>
        </a:spcBef>
        <a:buNone/>
        <a:defRPr sz="4400" b="1" i="0" kern="1200">
          <a:solidFill>
            <a:schemeClr val="tx1"/>
          </a:solidFill>
          <a:latin typeface="ARU Raisonne DemiBold" panose="020B05030402020401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71D49"/>
          </a:solidFill>
          <a:latin typeface="Raleway" panose="020B05030301010600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71D49"/>
          </a:solidFill>
          <a:latin typeface="Raleway" panose="020B05030301010600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71D49"/>
          </a:solidFill>
          <a:latin typeface="Raleway" panose="020B05030301010600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71D49"/>
          </a:solidFill>
          <a:latin typeface="Raleway" panose="020B05030301010600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71D49"/>
          </a:solidFill>
          <a:latin typeface="Raleway" panose="020B05030301010600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pos="529">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xmlns="" id="{87E6E1FC-9BD8-A747-9362-7C4B21B9DE58}"/>
              </a:ext>
            </a:extLst>
          </p:cNvPr>
          <p:cNvPicPr>
            <a:picLocks noChangeAspect="1"/>
          </p:cNvPicPr>
          <p:nvPr/>
        </p:nvPicPr>
        <p:blipFill>
          <a:blip r:embed="rId9"/>
          <a:stretch>
            <a:fillRect/>
          </a:stretch>
        </p:blipFill>
        <p:spPr>
          <a:xfrm>
            <a:off x="9824644" y="5148357"/>
            <a:ext cx="2051924" cy="1353600"/>
          </a:xfrm>
          <a:prstGeom prst="rect">
            <a:avLst/>
          </a:prstGeom>
        </p:spPr>
      </p:pic>
    </p:spTree>
    <p:extLst>
      <p:ext uri="{BB962C8B-B14F-4D97-AF65-F5344CB8AC3E}">
        <p14:creationId xmlns:p14="http://schemas.microsoft.com/office/powerpoint/2010/main" val="3844812274"/>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Lst>
  <p:hf sldNum="0" hdr="0" dt="0"/>
  <p:txStyles>
    <p:titleStyle>
      <a:lvl1pPr algn="l" defTabSz="914400" rtl="0" eaLnBrk="1" latinLnBrk="0" hangingPunct="1">
        <a:lnSpc>
          <a:spcPct val="90000"/>
        </a:lnSpc>
        <a:spcBef>
          <a:spcPct val="0"/>
        </a:spcBef>
        <a:buNone/>
        <a:defRPr sz="4400" b="1" i="0" kern="1200">
          <a:solidFill>
            <a:schemeClr val="tx1"/>
          </a:solidFill>
          <a:latin typeface="ARU Raisonne DemiBold" panose="020B05030402020401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71D49"/>
          </a:solidFill>
          <a:latin typeface="Raleway" panose="020B05030301010600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71D49"/>
          </a:solidFill>
          <a:latin typeface="Raleway" panose="020B05030301010600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71D49"/>
          </a:solidFill>
          <a:latin typeface="Raleway" panose="020B05030301010600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71D49"/>
          </a:solidFill>
          <a:latin typeface="Raleway" panose="020B05030301010600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71D49"/>
          </a:solidFill>
          <a:latin typeface="Raleway" panose="020B05030301010600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pos="529">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rgbClr val="071D49"/>
                </a:solidFill>
                <a:latin typeface="Raleway" panose="020B0503030101060003" pitchFamily="34" charset="77"/>
              </a:defRPr>
            </a:lvl1pPr>
          </a:lstStyle>
          <a:p>
            <a:fld id="{2C6E675B-32F0-0843-BC57-13BB22F7DF1E}" type="slidenum">
              <a:rPr lang="en-US" smtClean="0"/>
              <a:pPr/>
              <a:t>‹#›</a:t>
            </a:fld>
            <a:endParaRPr lang="en-US"/>
          </a:p>
        </p:txBody>
      </p:sp>
    </p:spTree>
    <p:extLst>
      <p:ext uri="{BB962C8B-B14F-4D97-AF65-F5344CB8AC3E}">
        <p14:creationId xmlns:p14="http://schemas.microsoft.com/office/powerpoint/2010/main" val="1499098859"/>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3" r:id="rId9"/>
  </p:sldLayoutIdLst>
  <p:hf sldNum="0" hdr="0" dt="0"/>
  <p:txStyles>
    <p:titleStyle>
      <a:lvl1pPr algn="l" defTabSz="914400" rtl="0" eaLnBrk="1" latinLnBrk="0" hangingPunct="1">
        <a:lnSpc>
          <a:spcPct val="90000"/>
        </a:lnSpc>
        <a:spcBef>
          <a:spcPct val="0"/>
        </a:spcBef>
        <a:buNone/>
        <a:defRPr sz="4400" b="1" i="0" kern="1200">
          <a:solidFill>
            <a:schemeClr val="tx1"/>
          </a:solidFill>
          <a:latin typeface="ARU Raisonne DemiBold" panose="020B05030402020401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71D49"/>
          </a:solidFill>
          <a:latin typeface="Raleway" panose="020B05030301010600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71D49"/>
          </a:solidFill>
          <a:latin typeface="Raleway" panose="020B05030301010600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71D49"/>
          </a:solidFill>
          <a:latin typeface="Raleway" panose="020B05030301010600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71D49"/>
          </a:solidFill>
          <a:latin typeface="Raleway" panose="020B05030301010600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71D49"/>
          </a:solidFill>
          <a:latin typeface="Raleway" panose="020B05030301010600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pos="529">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19.jpeg"/><Relationship Id="rId2" Type="http://schemas.openxmlformats.org/officeDocument/2006/relationships/diagramData" Target="../diagrams/data5.xml"/><Relationship Id="rId1" Type="http://schemas.openxmlformats.org/officeDocument/2006/relationships/slideLayout" Target="../slideLayouts/slideLayout3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22.png"/><Relationship Id="rId2" Type="http://schemas.openxmlformats.org/officeDocument/2006/relationships/diagramData" Target="../diagrams/data6.xml"/><Relationship Id="rId1" Type="http://schemas.openxmlformats.org/officeDocument/2006/relationships/slideLayout" Target="../slideLayouts/slideLayout18.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73.svg"/><Relationship Id="rId7" Type="http://schemas.openxmlformats.org/officeDocument/2006/relationships/image" Target="../media/image177.svg"/><Relationship Id="rId2" Type="http://schemas.openxmlformats.org/officeDocument/2006/relationships/image" Target="../media/image24.png"/><Relationship Id="rId1" Type="http://schemas.openxmlformats.org/officeDocument/2006/relationships/slideLayout" Target="../slideLayouts/slideLayout34.xml"/><Relationship Id="rId6" Type="http://schemas.openxmlformats.org/officeDocument/2006/relationships/image" Target="../media/image26.png"/><Relationship Id="rId11" Type="http://schemas.openxmlformats.org/officeDocument/2006/relationships/image" Target="../media/image181.svg"/><Relationship Id="rId5" Type="http://schemas.openxmlformats.org/officeDocument/2006/relationships/image" Target="../media/image175.svg"/><Relationship Id="rId10" Type="http://schemas.openxmlformats.org/officeDocument/2006/relationships/image" Target="../media/image28.png"/><Relationship Id="rId4" Type="http://schemas.openxmlformats.org/officeDocument/2006/relationships/image" Target="../media/image25.png"/><Relationship Id="rId9" Type="http://schemas.openxmlformats.org/officeDocument/2006/relationships/image" Target="../media/image179.svg"/></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3.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35.jpeg"/><Relationship Id="rId1" Type="http://schemas.openxmlformats.org/officeDocument/2006/relationships/slideLayout" Target="../slideLayouts/slideLayout35.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8.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19.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hyperlink" Target="mailto:accounts@mapleco.co.uk" TargetMode="External"/><Relationship Id="rId2" Type="http://schemas.openxmlformats.org/officeDocument/2006/relationships/hyperlink" Target="mailto:security-noreply@microsoftsupport-alerts.com" TargetMode="Externa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hyperlink" Target="mailto:finance@mapleco.co.uk" TargetMode="External"/><Relationship Id="rId2" Type="http://schemas.openxmlformats.org/officeDocument/2006/relationships/hyperlink" Target="mailto:s.allen@northbridgesupplies.co.uk" TargetMode="External"/><Relationship Id="rId1" Type="http://schemas.openxmlformats.org/officeDocument/2006/relationships/slideLayout" Target="../slideLayouts/slideLayout18.xml"/><Relationship Id="rId4" Type="http://schemas.openxmlformats.org/officeDocument/2006/relationships/hyperlink" Target="mailto:purchasing@mapleco.co.uk"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mailto:emma.w@mapleco.co.uk" TargetMode="External"/><Relationship Id="rId2" Type="http://schemas.openxmlformats.org/officeDocument/2006/relationships/hyperlink" Target="mailto:j.carter@mapleco-office.com" TargetMode="Externa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hyperlink" Target="mailto:warehouse@mapleco.co.uk" TargetMode="External"/><Relationship Id="rId2" Type="http://schemas.openxmlformats.org/officeDocument/2006/relationships/hyperlink" Target="mailto:no-reply@dpd-tracking-service.net" TargetMode="External"/><Relationship Id="rId1" Type="http://schemas.openxmlformats.org/officeDocument/2006/relationships/slideLayout" Target="../slideLayouts/slideLayout18.xml"/><Relationship Id="rId4" Type="http://schemas.openxmlformats.org/officeDocument/2006/relationships/hyperlink" Target="https://dpd-payments.example.net/PO-7712"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14.svg"/><Relationship Id="rId2" Type="http://schemas.openxmlformats.org/officeDocument/2006/relationships/image" Target="../media/image46.png"/><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34.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34.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0.xml.rels><?xml version="1.0" encoding="UTF-8" standalone="yes"?>
<Relationships xmlns="http://schemas.openxmlformats.org/package/2006/relationships"><Relationship Id="rId3" Type="http://schemas.openxmlformats.org/officeDocument/2006/relationships/image" Target="../media/image220.svg"/><Relationship Id="rId2" Type="http://schemas.openxmlformats.org/officeDocument/2006/relationships/image" Target="../media/image49.png"/><Relationship Id="rId1" Type="http://schemas.openxmlformats.org/officeDocument/2006/relationships/slideLayout" Target="../slideLayouts/slideLayout19.xml"/><Relationship Id="rId5" Type="http://schemas.openxmlformats.org/officeDocument/2006/relationships/image" Target="../media/image222.svg"/><Relationship Id="rId4" Type="http://schemas.openxmlformats.org/officeDocument/2006/relationships/image" Target="../media/image50.png"/></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hyperlink" Target="https://&#8230;" TargetMode="External"/><Relationship Id="rId1" Type="http://schemas.openxmlformats.org/officeDocument/2006/relationships/slideLayout" Target="../slideLayouts/slideLayout35.xml"/><Relationship Id="rId6" Type="http://schemas.openxmlformats.org/officeDocument/2006/relationships/image" Target="../media/image226.svg"/><Relationship Id="rId5" Type="http://schemas.openxmlformats.org/officeDocument/2006/relationships/image" Target="../media/image52.png"/><Relationship Id="rId4" Type="http://schemas.openxmlformats.org/officeDocument/2006/relationships/image" Target="../media/image224.svg"/></Relationships>
</file>

<file path=ppt/slides/_rels/slide32.xml.rels><?xml version="1.0" encoding="UTF-8" standalone="yes"?>
<Relationships xmlns="http://schemas.openxmlformats.org/package/2006/relationships"><Relationship Id="rId3" Type="http://schemas.openxmlformats.org/officeDocument/2006/relationships/image" Target="../media/image228.svg"/><Relationship Id="rId2" Type="http://schemas.openxmlformats.org/officeDocument/2006/relationships/image" Target="../media/image53.png"/><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34.xml"/></Relationships>
</file>

<file path=ppt/slides/_rels/slide3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34.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13.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98441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8AA1F0-6612-6DAD-AE38-88387AC415A3}"/>
              </a:ext>
            </a:extLst>
          </p:cNvPr>
          <p:cNvSpPr>
            <a:spLocks noGrp="1"/>
          </p:cNvSpPr>
          <p:nvPr>
            <p:ph type="title"/>
          </p:nvPr>
        </p:nvSpPr>
        <p:spPr>
          <a:xfrm>
            <a:off x="838200" y="365125"/>
            <a:ext cx="10515600" cy="1325563"/>
          </a:xfrm>
        </p:spPr>
        <p:txBody>
          <a:bodyPr anchor="ctr">
            <a:normAutofit/>
          </a:bodyPr>
          <a:lstStyle/>
          <a:p>
            <a:r>
              <a:rPr lang="en-GB" b="0"/>
              <a:t>What is a Language Model?</a:t>
            </a:r>
            <a:endParaRPr lang="en-US"/>
          </a:p>
        </p:txBody>
      </p:sp>
      <p:graphicFrame>
        <p:nvGraphicFramePr>
          <p:cNvPr id="11" name="Content Placeholder 2">
            <a:extLst>
              <a:ext uri="{FF2B5EF4-FFF2-40B4-BE49-F238E27FC236}">
                <a16:creationId xmlns:a16="http://schemas.microsoft.com/office/drawing/2014/main" xmlns="" id="{DD31646A-3C4F-21D5-6D8C-66F8F3F11DBE}"/>
              </a:ext>
            </a:extLst>
          </p:cNvPr>
          <p:cNvGraphicFramePr>
            <a:graphicFrameLocks noGrp="1"/>
          </p:cNvGraphicFramePr>
          <p:nvPr>
            <p:ph idx="1"/>
            <p:extLst>
              <p:ext uri="{D42A27DB-BD31-4B8C-83A1-F6EECF244321}">
                <p14:modId xmlns:p14="http://schemas.microsoft.com/office/powerpoint/2010/main" val="254600827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024961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34A5A9-C2CB-9A57-EBEB-BD3372ABDE27}"/>
              </a:ext>
            </a:extLst>
          </p:cNvPr>
          <p:cNvSpPr>
            <a:spLocks noGrp="1"/>
          </p:cNvSpPr>
          <p:nvPr>
            <p:ph type="title"/>
          </p:nvPr>
        </p:nvSpPr>
        <p:spPr>
          <a:xfrm>
            <a:off x="838200" y="365125"/>
            <a:ext cx="10515600" cy="1325563"/>
          </a:xfrm>
        </p:spPr>
        <p:txBody>
          <a:bodyPr anchor="ctr">
            <a:normAutofit/>
          </a:bodyPr>
          <a:lstStyle/>
          <a:p>
            <a:r>
              <a:rPr lang="en-GB" b="0" dirty="0"/>
              <a:t>LM Training Objectives: Next-token vs. Masked-token </a:t>
            </a:r>
            <a:endParaRPr lang="en-US" dirty="0"/>
          </a:p>
        </p:txBody>
      </p:sp>
      <p:graphicFrame>
        <p:nvGraphicFramePr>
          <p:cNvPr id="13" name="Content Placeholder 2">
            <a:extLst>
              <a:ext uri="{FF2B5EF4-FFF2-40B4-BE49-F238E27FC236}">
                <a16:creationId xmlns:a16="http://schemas.microsoft.com/office/drawing/2014/main" xmlns="" id="{B63F381F-880E-AD76-EE0E-0089F01E8180}"/>
              </a:ext>
            </a:extLst>
          </p:cNvPr>
          <p:cNvGraphicFramePr>
            <a:graphicFrameLocks noGrp="1"/>
          </p:cNvGraphicFramePr>
          <p:nvPr>
            <p:ph idx="1"/>
            <p:extLst>
              <p:ext uri="{D42A27DB-BD31-4B8C-83A1-F6EECF244321}">
                <p14:modId xmlns:p14="http://schemas.microsoft.com/office/powerpoint/2010/main" val="191990239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29886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8D495D4-0A13-3057-785F-89E73CF989EB}"/>
              </a:ext>
            </a:extLst>
          </p:cNvPr>
          <p:cNvSpPr>
            <a:spLocks noGrp="1"/>
          </p:cNvSpPr>
          <p:nvPr>
            <p:ph type="title"/>
          </p:nvPr>
        </p:nvSpPr>
        <p:spPr>
          <a:xfrm>
            <a:off x="838200" y="365125"/>
            <a:ext cx="10515600" cy="1325563"/>
          </a:xfrm>
        </p:spPr>
        <p:txBody>
          <a:bodyPr anchor="ctr">
            <a:normAutofit/>
          </a:bodyPr>
          <a:lstStyle/>
          <a:p>
            <a:r>
              <a:rPr lang="en-GB"/>
              <a:t>LM Taxonomy (High Level)</a:t>
            </a:r>
          </a:p>
        </p:txBody>
      </p:sp>
      <p:graphicFrame>
        <p:nvGraphicFramePr>
          <p:cNvPr id="10" name="Content Placeholder 2">
            <a:extLst>
              <a:ext uri="{FF2B5EF4-FFF2-40B4-BE49-F238E27FC236}">
                <a16:creationId xmlns:a16="http://schemas.microsoft.com/office/drawing/2014/main" xmlns="" id="{C4049F3F-0C49-2D12-3465-58E2A1AB7C92}"/>
              </a:ext>
            </a:extLst>
          </p:cNvPr>
          <p:cNvGraphicFramePr>
            <a:graphicFrameLocks noGrp="1"/>
          </p:cNvGraphicFramePr>
          <p:nvPr>
            <p:ph sz="half" idx="2"/>
            <p:extLst>
              <p:ext uri="{D42A27DB-BD31-4B8C-83A1-F6EECF244321}">
                <p14:modId xmlns:p14="http://schemas.microsoft.com/office/powerpoint/2010/main" val="2104335275"/>
              </p:ext>
            </p:extLst>
          </p:nvPr>
        </p:nvGraphicFramePr>
        <p:xfrm>
          <a:off x="712808" y="1497676"/>
          <a:ext cx="10901422" cy="46696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942834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8D08D7-657C-450B-69E0-24E757103B0B}"/>
              </a:ext>
            </a:extLst>
          </p:cNvPr>
          <p:cNvSpPr>
            <a:spLocks noGrp="1"/>
          </p:cNvSpPr>
          <p:nvPr>
            <p:ph type="title"/>
          </p:nvPr>
        </p:nvSpPr>
        <p:spPr>
          <a:xfrm>
            <a:off x="838200" y="365125"/>
            <a:ext cx="10515600" cy="1325563"/>
          </a:xfrm>
        </p:spPr>
        <p:txBody>
          <a:bodyPr anchor="ctr">
            <a:normAutofit/>
          </a:bodyPr>
          <a:lstStyle/>
          <a:p>
            <a:r>
              <a:rPr lang="en-GB" b="0"/>
              <a:t>Small vs Large?</a:t>
            </a:r>
            <a:endParaRPr lang="en-US"/>
          </a:p>
        </p:txBody>
      </p:sp>
      <p:graphicFrame>
        <p:nvGraphicFramePr>
          <p:cNvPr id="19" name="Content Placeholder 2">
            <a:extLst>
              <a:ext uri="{FF2B5EF4-FFF2-40B4-BE49-F238E27FC236}">
                <a16:creationId xmlns:a16="http://schemas.microsoft.com/office/drawing/2014/main" xmlns="" id="{DC31DBF1-5D4B-1858-5282-0573601C36E8}"/>
              </a:ext>
            </a:extLst>
          </p:cNvPr>
          <p:cNvGraphicFramePr>
            <a:graphicFrameLocks noGrp="1"/>
          </p:cNvGraphicFramePr>
          <p:nvPr>
            <p:ph idx="1"/>
            <p:extLst>
              <p:ext uri="{D42A27DB-BD31-4B8C-83A1-F6EECF244321}">
                <p14:modId xmlns:p14="http://schemas.microsoft.com/office/powerpoint/2010/main" val="3600098769"/>
              </p:ext>
            </p:extLst>
          </p:nvPr>
        </p:nvGraphicFramePr>
        <p:xfrm>
          <a:off x="485775" y="434975"/>
          <a:ext cx="11353800" cy="7075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333707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711B34-248F-CFF0-42C1-A6E906A7C8BA}"/>
              </a:ext>
            </a:extLst>
          </p:cNvPr>
          <p:cNvSpPr>
            <a:spLocks noGrp="1"/>
          </p:cNvSpPr>
          <p:nvPr>
            <p:ph type="title"/>
          </p:nvPr>
        </p:nvSpPr>
        <p:spPr>
          <a:xfrm>
            <a:off x="838200" y="365125"/>
            <a:ext cx="10515600" cy="1325563"/>
          </a:xfrm>
        </p:spPr>
        <p:txBody>
          <a:bodyPr anchor="ctr">
            <a:normAutofit/>
          </a:bodyPr>
          <a:lstStyle/>
          <a:p>
            <a:r>
              <a:rPr lang="en-GB"/>
              <a:t>Small Language Model</a:t>
            </a:r>
          </a:p>
          <a:p>
            <a:endParaRPr lang="en-GB" dirty="0"/>
          </a:p>
        </p:txBody>
      </p:sp>
      <p:graphicFrame>
        <p:nvGraphicFramePr>
          <p:cNvPr id="5" name="Content Placeholder 2">
            <a:extLst>
              <a:ext uri="{FF2B5EF4-FFF2-40B4-BE49-F238E27FC236}">
                <a16:creationId xmlns:a16="http://schemas.microsoft.com/office/drawing/2014/main" xmlns="" id="{DED69ED2-CF48-84BB-4B96-CDC2A4D1E395}"/>
              </a:ext>
            </a:extLst>
          </p:cNvPr>
          <p:cNvGraphicFramePr>
            <a:graphicFrameLocks noGrp="1"/>
          </p:cNvGraphicFramePr>
          <p:nvPr>
            <p:ph idx="1"/>
            <p:extLst>
              <p:ext uri="{D42A27DB-BD31-4B8C-83A1-F6EECF244321}">
                <p14:modId xmlns:p14="http://schemas.microsoft.com/office/powerpoint/2010/main" val="3301827896"/>
              </p:ext>
            </p:extLst>
          </p:nvPr>
        </p:nvGraphicFramePr>
        <p:xfrm>
          <a:off x="533400" y="1130300"/>
          <a:ext cx="6534150" cy="55229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5" name="Picture 94" descr="A group of hands holding puzzle pieces&#10;&#10;AI-generated content may be incorrect.">
            <a:extLst>
              <a:ext uri="{FF2B5EF4-FFF2-40B4-BE49-F238E27FC236}">
                <a16:creationId xmlns:a16="http://schemas.microsoft.com/office/drawing/2014/main" xmlns="" id="{8B9C8D96-B60F-2A5B-2F0A-2ECFAE4C82A1}"/>
              </a:ext>
            </a:extLst>
          </p:cNvPr>
          <p:cNvPicPr>
            <a:picLocks noChangeAspect="1"/>
          </p:cNvPicPr>
          <p:nvPr/>
        </p:nvPicPr>
        <p:blipFill>
          <a:blip r:embed="rId7"/>
          <a:srcRect l="16327" r="17007"/>
          <a:stretch>
            <a:fillRect/>
          </a:stretch>
        </p:blipFill>
        <p:spPr>
          <a:xfrm>
            <a:off x="7843164" y="1133475"/>
            <a:ext cx="3639450" cy="3943350"/>
          </a:xfrm>
          <a:prstGeom prst="rect">
            <a:avLst/>
          </a:prstGeom>
        </p:spPr>
      </p:pic>
    </p:spTree>
    <p:extLst>
      <p:ext uri="{BB962C8B-B14F-4D97-AF65-F5344CB8AC3E}">
        <p14:creationId xmlns:p14="http://schemas.microsoft.com/office/powerpoint/2010/main" val="9818545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5A746C-4794-AF32-9D9F-4359DC2D59BB}"/>
              </a:ext>
            </a:extLst>
          </p:cNvPr>
          <p:cNvSpPr>
            <a:spLocks noGrp="1"/>
          </p:cNvSpPr>
          <p:nvPr>
            <p:ph type="title"/>
          </p:nvPr>
        </p:nvSpPr>
        <p:spPr>
          <a:xfrm>
            <a:off x="838200" y="365125"/>
            <a:ext cx="10515600" cy="1325563"/>
          </a:xfrm>
        </p:spPr>
        <p:txBody>
          <a:bodyPr anchor="ctr">
            <a:normAutofit/>
          </a:bodyPr>
          <a:lstStyle/>
          <a:p>
            <a:r>
              <a:rPr lang="en-GB"/>
              <a:t>Two Opponent Views on Language Models </a:t>
            </a:r>
            <a:endParaRPr lang="en-US" dirty="0"/>
          </a:p>
        </p:txBody>
      </p:sp>
      <p:graphicFrame>
        <p:nvGraphicFramePr>
          <p:cNvPr id="49" name="Content Placeholder 2">
            <a:extLst>
              <a:ext uri="{FF2B5EF4-FFF2-40B4-BE49-F238E27FC236}">
                <a16:creationId xmlns:a16="http://schemas.microsoft.com/office/drawing/2014/main" xmlns="" id="{4BE9024B-3636-1AA2-27B4-1CEB0DCF67A2}"/>
              </a:ext>
            </a:extLst>
          </p:cNvPr>
          <p:cNvGraphicFramePr>
            <a:graphicFrameLocks noGrp="1"/>
          </p:cNvGraphicFramePr>
          <p:nvPr>
            <p:ph idx="1"/>
            <p:extLst>
              <p:ext uri="{D42A27DB-BD31-4B8C-83A1-F6EECF244321}">
                <p14:modId xmlns:p14="http://schemas.microsoft.com/office/powerpoint/2010/main" val="3993159742"/>
              </p:ext>
            </p:extLst>
          </p:nvPr>
        </p:nvGraphicFramePr>
        <p:xfrm>
          <a:off x="838200" y="1492250"/>
          <a:ext cx="5686425"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9" name="Picture 68" descr="A person in a suit and a person in a suit&#10;&#10;AI-generated content may be incorrect.">
            <a:extLst>
              <a:ext uri="{FF2B5EF4-FFF2-40B4-BE49-F238E27FC236}">
                <a16:creationId xmlns:a16="http://schemas.microsoft.com/office/drawing/2014/main" xmlns="" id="{7E83946D-5D14-1855-DF5F-6CCDB78076BB}"/>
              </a:ext>
            </a:extLst>
          </p:cNvPr>
          <p:cNvPicPr>
            <a:picLocks noChangeAspect="1"/>
          </p:cNvPicPr>
          <p:nvPr/>
        </p:nvPicPr>
        <p:blipFill>
          <a:blip r:embed="rId7"/>
          <a:stretch>
            <a:fillRect/>
          </a:stretch>
        </p:blipFill>
        <p:spPr>
          <a:xfrm>
            <a:off x="6886575" y="2400300"/>
            <a:ext cx="4857750" cy="2533650"/>
          </a:xfrm>
          <a:prstGeom prst="rect">
            <a:avLst/>
          </a:prstGeom>
        </p:spPr>
      </p:pic>
    </p:spTree>
    <p:extLst>
      <p:ext uri="{BB962C8B-B14F-4D97-AF65-F5344CB8AC3E}">
        <p14:creationId xmlns:p14="http://schemas.microsoft.com/office/powerpoint/2010/main" val="2060641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EA1B96-163F-AEB8-A978-F8FD53002676}"/>
              </a:ext>
            </a:extLst>
          </p:cNvPr>
          <p:cNvSpPr>
            <a:spLocks noGrp="1"/>
          </p:cNvSpPr>
          <p:nvPr>
            <p:ph type="title"/>
          </p:nvPr>
        </p:nvSpPr>
        <p:spPr>
          <a:xfrm>
            <a:off x="838200" y="365125"/>
            <a:ext cx="10515600" cy="1325563"/>
          </a:xfrm>
        </p:spPr>
        <p:txBody>
          <a:bodyPr anchor="ctr">
            <a:normAutofit/>
          </a:bodyPr>
          <a:lstStyle/>
          <a:p>
            <a:r>
              <a:rPr lang="en-GB"/>
              <a:t>What is Prompt Engineering?</a:t>
            </a:r>
            <a:endParaRPr lang="en-US" dirty="0"/>
          </a:p>
        </p:txBody>
      </p:sp>
      <p:sp>
        <p:nvSpPr>
          <p:cNvPr id="15" name="Content Placeholder 2">
            <a:extLst>
              <a:ext uri="{FF2B5EF4-FFF2-40B4-BE49-F238E27FC236}">
                <a16:creationId xmlns:a16="http://schemas.microsoft.com/office/drawing/2014/main" xmlns="" id="{BC8C936B-D4A1-903B-3619-A58B6ED0A905}"/>
              </a:ext>
            </a:extLst>
          </p:cNvPr>
          <p:cNvSpPr>
            <a:spLocks noGrp="1"/>
          </p:cNvSpPr>
          <p:nvPr>
            <p:ph sz="half" idx="1"/>
          </p:nvPr>
        </p:nvSpPr>
        <p:spPr>
          <a:xfrm>
            <a:off x="838200" y="1825625"/>
            <a:ext cx="5181600" cy="4351338"/>
          </a:xfrm>
        </p:spPr>
        <p:txBody>
          <a:bodyPr vert="horz" lIns="91440" tIns="45720" rIns="91440" bIns="45720" rtlCol="0">
            <a:normAutofit/>
          </a:bodyPr>
          <a:lstStyle/>
          <a:p>
            <a:r>
              <a:rPr lang="en-GB" sz="1800"/>
              <a:t>The way of developing and optimizing prompts to effectively use LMs.</a:t>
            </a:r>
            <a:br>
              <a:rPr lang="en-GB" sz="1800"/>
            </a:br>
            <a:endParaRPr lang="en-GB" sz="1800"/>
          </a:p>
          <a:p>
            <a:r>
              <a:rPr lang="en-GB" sz="1800"/>
              <a:t>Different prompts for the same task can yield varying results in terms of quality and comprehensiveness. Therefore, it is crucial to know how to craft the most optimized prompt for our task.</a:t>
            </a:r>
          </a:p>
          <a:p>
            <a:endParaRPr lang="en-GB" sz="1800"/>
          </a:p>
          <a:p>
            <a:r>
              <a:rPr lang="en-GB" sz="1800"/>
              <a:t>Language Models (LMs) use a similar interface layer (managed by an NLP engine) to understand commands (prompts). Therefore, learning the basics of prompting with one LM can help apply those techniques to others.</a:t>
            </a:r>
          </a:p>
          <a:p>
            <a:endParaRPr lang="en-GB" sz="1800"/>
          </a:p>
        </p:txBody>
      </p:sp>
      <p:pic>
        <p:nvPicPr>
          <p:cNvPr id="35" name="Content Placeholder 34" descr="A keyboard and a notebook on a blue and white surface&#10;&#10;AI-generated content may be incorrect.">
            <a:extLst>
              <a:ext uri="{FF2B5EF4-FFF2-40B4-BE49-F238E27FC236}">
                <a16:creationId xmlns:a16="http://schemas.microsoft.com/office/drawing/2014/main" xmlns="" id="{12BA743B-51BA-0DB4-FD4E-A8B7AA79FB9A}"/>
              </a:ext>
            </a:extLst>
          </p:cNvPr>
          <p:cNvPicPr>
            <a:picLocks noGrp="1" noChangeAspect="1"/>
          </p:cNvPicPr>
          <p:nvPr>
            <p:ph sz="half" idx="2"/>
          </p:nvPr>
        </p:nvPicPr>
        <p:blipFill>
          <a:blip r:embed="rId2"/>
          <a:stretch>
            <a:fillRect/>
          </a:stretch>
        </p:blipFill>
        <p:spPr>
          <a:xfrm>
            <a:off x="6403694" y="1685714"/>
            <a:ext cx="5181600" cy="3454400"/>
          </a:xfrm>
          <a:prstGeom prst="rect">
            <a:avLst/>
          </a:prstGeom>
        </p:spPr>
      </p:pic>
    </p:spTree>
    <p:extLst>
      <p:ext uri="{BB962C8B-B14F-4D97-AF65-F5344CB8AC3E}">
        <p14:creationId xmlns:p14="http://schemas.microsoft.com/office/powerpoint/2010/main" val="25747029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AEA8E8-ADDB-BE08-4BBD-B64F1A4C17F1}"/>
              </a:ext>
            </a:extLst>
          </p:cNvPr>
          <p:cNvSpPr>
            <a:spLocks noGrp="1"/>
          </p:cNvSpPr>
          <p:nvPr>
            <p:ph type="title"/>
          </p:nvPr>
        </p:nvSpPr>
        <p:spPr/>
        <p:txBody>
          <a:bodyPr/>
          <a:lstStyle/>
          <a:p>
            <a:r>
              <a:rPr lang="en-GB" dirty="0">
                <a:latin typeface="ARU Raisonne DemiBold"/>
              </a:rPr>
              <a:t>Some General Rules for Prompting </a:t>
            </a:r>
            <a:endParaRPr lang="en-US" dirty="0"/>
          </a:p>
        </p:txBody>
      </p:sp>
      <p:sp>
        <p:nvSpPr>
          <p:cNvPr id="3" name="Content Placeholder 2">
            <a:extLst>
              <a:ext uri="{FF2B5EF4-FFF2-40B4-BE49-F238E27FC236}">
                <a16:creationId xmlns:a16="http://schemas.microsoft.com/office/drawing/2014/main" xmlns="" id="{E1E68B78-F168-6B94-BB89-D01FB5E807C9}"/>
              </a:ext>
            </a:extLst>
          </p:cNvPr>
          <p:cNvSpPr>
            <a:spLocks noGrp="1"/>
          </p:cNvSpPr>
          <p:nvPr>
            <p:ph idx="1"/>
          </p:nvPr>
        </p:nvSpPr>
        <p:spPr>
          <a:xfrm>
            <a:off x="835668" y="1435100"/>
            <a:ext cx="6772275" cy="5056188"/>
          </a:xfrm>
        </p:spPr>
        <p:txBody>
          <a:bodyPr vert="horz" lIns="91440" tIns="45720" rIns="91440" bIns="45720" rtlCol="0" anchor="t">
            <a:noAutofit/>
          </a:bodyPr>
          <a:lstStyle/>
          <a:p>
            <a:pPr>
              <a:lnSpc>
                <a:spcPct val="120000"/>
              </a:lnSpc>
            </a:pPr>
            <a:r>
              <a:rPr lang="en-GB" sz="1600" dirty="0">
                <a:latin typeface="Raleway"/>
              </a:rPr>
              <a:t>Language Models (LMs) are not traditional search engines! Even though many LLMs now integrate search capabilities (e.g., web retrieval), treat them differently from Google, focus on reasoning, generation, and context rather than keyword-based queries. Avoid using them primarily for factual searches like books, papers, or events to prevent hallucinations. </a:t>
            </a:r>
            <a:endParaRPr lang="en-US" sz="1600">
              <a:latin typeface="Raleway"/>
            </a:endParaRPr>
          </a:p>
          <a:p>
            <a:pPr>
              <a:lnSpc>
                <a:spcPct val="120000"/>
              </a:lnSpc>
            </a:pPr>
            <a:endParaRPr lang="en-GB" sz="1600" dirty="0"/>
          </a:p>
          <a:p>
            <a:pPr>
              <a:lnSpc>
                <a:spcPct val="120000"/>
              </a:lnSpc>
            </a:pPr>
            <a:r>
              <a:rPr lang="en-GB" sz="1600" dirty="0">
                <a:latin typeface="Raleway"/>
              </a:rPr>
              <a:t>Hallucination risk is real; calibrate trust and add citations/grounding. </a:t>
            </a:r>
          </a:p>
          <a:p>
            <a:pPr>
              <a:lnSpc>
                <a:spcPct val="120000"/>
              </a:lnSpc>
            </a:pPr>
            <a:endParaRPr lang="en-GB" sz="1600" dirty="0"/>
          </a:p>
          <a:p>
            <a:pPr>
              <a:lnSpc>
                <a:spcPct val="120000"/>
              </a:lnSpc>
            </a:pPr>
            <a:r>
              <a:rPr lang="en-GB" sz="1600" dirty="0">
                <a:latin typeface="Raleway"/>
              </a:rPr>
              <a:t>Two underrated habits: </a:t>
            </a:r>
          </a:p>
          <a:p>
            <a:pPr lvl="1">
              <a:lnSpc>
                <a:spcPct val="120000"/>
              </a:lnSpc>
              <a:buFont typeface="Courier New" panose="020B0604020202020204" pitchFamily="34" charset="0"/>
              <a:buChar char="o"/>
            </a:pPr>
            <a:r>
              <a:rPr lang="en-GB" sz="1600" dirty="0">
                <a:latin typeface="Raleway"/>
              </a:rPr>
              <a:t>Delimiters &amp; schema (e.g., “Return valid JSON with these keys…”). </a:t>
            </a:r>
          </a:p>
          <a:p>
            <a:pPr lvl="1">
              <a:lnSpc>
                <a:spcPct val="120000"/>
              </a:lnSpc>
              <a:buFont typeface="Courier New" panose="020B0604020202020204" pitchFamily="34" charset="0"/>
              <a:buChar char="o"/>
            </a:pPr>
            <a:r>
              <a:rPr lang="en-GB" sz="1600" dirty="0">
                <a:latin typeface="Raleway"/>
              </a:rPr>
              <a:t>Iterative refinement: critique → revise → re-ask with constraints. (See Anthropic/OpenAI prompt guides.) </a:t>
            </a:r>
          </a:p>
        </p:txBody>
      </p:sp>
      <p:pic>
        <p:nvPicPr>
          <p:cNvPr id="26" name="Graphic 25" descr="Programmer male with solid fill">
            <a:extLst>
              <a:ext uri="{FF2B5EF4-FFF2-40B4-BE49-F238E27FC236}">
                <a16:creationId xmlns:a16="http://schemas.microsoft.com/office/drawing/2014/main" xmlns="" id="{BD1123EC-9D29-08D9-704C-2B1B3CF37D1F}"/>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401050" y="1390650"/>
            <a:ext cx="914400" cy="914400"/>
          </a:xfrm>
          <a:prstGeom prst="rect">
            <a:avLst/>
          </a:prstGeom>
        </p:spPr>
      </p:pic>
      <p:pic>
        <p:nvPicPr>
          <p:cNvPr id="27" name="Graphic 26" descr="Programmer female with solid fill">
            <a:extLst>
              <a:ext uri="{FF2B5EF4-FFF2-40B4-BE49-F238E27FC236}">
                <a16:creationId xmlns:a16="http://schemas.microsoft.com/office/drawing/2014/main" xmlns="" id="{201E10DF-6A42-ECB2-745A-1BFDA1C21DFE}"/>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9763125" y="2209800"/>
            <a:ext cx="914400" cy="914400"/>
          </a:xfrm>
          <a:prstGeom prst="rect">
            <a:avLst/>
          </a:prstGeom>
        </p:spPr>
      </p:pic>
      <p:pic>
        <p:nvPicPr>
          <p:cNvPr id="29" name="Graphic 28" descr="Brain with solid fill">
            <a:extLst>
              <a:ext uri="{FF2B5EF4-FFF2-40B4-BE49-F238E27FC236}">
                <a16:creationId xmlns:a16="http://schemas.microsoft.com/office/drawing/2014/main" xmlns="" id="{937AA84F-76DF-B6CF-86D6-0648A1F5DB43}"/>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7686675" y="3124200"/>
            <a:ext cx="914400" cy="914400"/>
          </a:xfrm>
          <a:prstGeom prst="rect">
            <a:avLst/>
          </a:prstGeom>
        </p:spPr>
      </p:pic>
      <p:pic>
        <p:nvPicPr>
          <p:cNvPr id="30" name="Graphic 29" descr="Keyboard outline">
            <a:extLst>
              <a:ext uri="{FF2B5EF4-FFF2-40B4-BE49-F238E27FC236}">
                <a16:creationId xmlns:a16="http://schemas.microsoft.com/office/drawing/2014/main" xmlns="" id="{A2D9DFE0-F4DD-6F31-E20D-47F7E8012F86}"/>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8229600" y="4419600"/>
            <a:ext cx="914400" cy="914400"/>
          </a:xfrm>
          <a:prstGeom prst="rect">
            <a:avLst/>
          </a:prstGeom>
        </p:spPr>
      </p:pic>
      <p:pic>
        <p:nvPicPr>
          <p:cNvPr id="31" name="Graphic 30" descr="Key with solid fill">
            <a:extLst>
              <a:ext uri="{FF2B5EF4-FFF2-40B4-BE49-F238E27FC236}">
                <a16:creationId xmlns:a16="http://schemas.microsoft.com/office/drawing/2014/main" xmlns="" id="{2CF696C1-3690-2485-1A37-55352630CF64}"/>
              </a:ext>
            </a:extLst>
          </p:cNvPr>
          <p:cNvPicPr>
            <a:picLocks noChangeAspect="1"/>
          </p:cNvPicPr>
          <p:nvPr/>
        </p:nvPicPr>
        <p:blipFill>
          <a:blip r:embed="rId10">
            <a:extLst>
              <a:ext uri="{96DAC541-7B7A-43D3-8B79-37D633B846F1}">
                <asvg:svgBlip xmlns:asvg="http://schemas.microsoft.com/office/drawing/2016/SVG/main" xmlns="" r:embed="rId11"/>
              </a:ext>
            </a:extLst>
          </a:blip>
          <a:stretch>
            <a:fillRect/>
          </a:stretch>
        </p:blipFill>
        <p:spPr>
          <a:xfrm>
            <a:off x="9525000" y="3505200"/>
            <a:ext cx="914400" cy="914400"/>
          </a:xfrm>
          <a:prstGeom prst="rect">
            <a:avLst/>
          </a:prstGeom>
        </p:spPr>
      </p:pic>
    </p:spTree>
    <p:extLst>
      <p:ext uri="{BB962C8B-B14F-4D97-AF65-F5344CB8AC3E}">
        <p14:creationId xmlns:p14="http://schemas.microsoft.com/office/powerpoint/2010/main" val="1917607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06CFF7-75C5-81A8-D7C8-8D31E9B90470}"/>
              </a:ext>
            </a:extLst>
          </p:cNvPr>
          <p:cNvSpPr>
            <a:spLocks noGrp="1"/>
          </p:cNvSpPr>
          <p:nvPr>
            <p:ph type="title"/>
          </p:nvPr>
        </p:nvSpPr>
        <p:spPr>
          <a:xfrm>
            <a:off x="838200" y="365125"/>
            <a:ext cx="10515600" cy="1325563"/>
          </a:xfrm>
        </p:spPr>
        <p:txBody>
          <a:bodyPr anchor="ctr">
            <a:normAutofit/>
          </a:bodyPr>
          <a:lstStyle/>
          <a:p>
            <a:r>
              <a:rPr lang="en-GB" dirty="0"/>
              <a:t>Advanced Techniques: Few Shot Prompting </a:t>
            </a:r>
            <a:endParaRPr lang="en-US" dirty="0"/>
          </a:p>
        </p:txBody>
      </p:sp>
      <p:sp>
        <p:nvSpPr>
          <p:cNvPr id="11" name="Content Placeholder 2">
            <a:extLst>
              <a:ext uri="{FF2B5EF4-FFF2-40B4-BE49-F238E27FC236}">
                <a16:creationId xmlns:a16="http://schemas.microsoft.com/office/drawing/2014/main" xmlns="" id="{4CC589B4-9657-3028-A892-5FD495AF97E1}"/>
              </a:ext>
            </a:extLst>
          </p:cNvPr>
          <p:cNvSpPr>
            <a:spLocks noGrp="1"/>
          </p:cNvSpPr>
          <p:nvPr>
            <p:ph sz="half" idx="1"/>
          </p:nvPr>
        </p:nvSpPr>
        <p:spPr>
          <a:xfrm>
            <a:off x="838200" y="2101850"/>
            <a:ext cx="10515600" cy="1855788"/>
          </a:xfrm>
        </p:spPr>
        <p:txBody>
          <a:bodyPr vert="horz" lIns="91440" tIns="45720" rIns="91440" bIns="45720" rtlCol="0" anchor="t">
            <a:normAutofit/>
          </a:bodyPr>
          <a:lstStyle/>
          <a:p>
            <a:r>
              <a:rPr lang="en-GB" sz="2600" dirty="0">
                <a:latin typeface="Raleway"/>
              </a:rPr>
              <a:t>Pattern: Show the model a couple of labelled examples, then your test case. </a:t>
            </a:r>
          </a:p>
          <a:p>
            <a:r>
              <a:rPr lang="en-GB" sz="2600" dirty="0">
                <a:latin typeface="Raleway"/>
              </a:rPr>
              <a:t>Example (paraphrase detection, 2-shot) </a:t>
            </a:r>
            <a:endParaRPr lang="en-GB" sz="2000" dirty="0">
              <a:latin typeface="Raleway"/>
            </a:endParaRPr>
          </a:p>
        </p:txBody>
      </p:sp>
      <p:graphicFrame>
        <p:nvGraphicFramePr>
          <p:cNvPr id="12" name="Content Placeholder 2">
            <a:extLst>
              <a:ext uri="{FF2B5EF4-FFF2-40B4-BE49-F238E27FC236}">
                <a16:creationId xmlns:a16="http://schemas.microsoft.com/office/drawing/2014/main" xmlns="" id="{658D794B-B6CD-5104-5F7F-7E53FCA57EB5}"/>
              </a:ext>
            </a:extLst>
          </p:cNvPr>
          <p:cNvGraphicFramePr>
            <a:graphicFrameLocks noGrp="1"/>
          </p:cNvGraphicFramePr>
          <p:nvPr>
            <p:ph sz="half" idx="2"/>
            <p:extLst>
              <p:ext uri="{D42A27DB-BD31-4B8C-83A1-F6EECF244321}">
                <p14:modId xmlns:p14="http://schemas.microsoft.com/office/powerpoint/2010/main" val="1618541726"/>
              </p:ext>
            </p:extLst>
          </p:nvPr>
        </p:nvGraphicFramePr>
        <p:xfrm>
          <a:off x="2505075" y="3768725"/>
          <a:ext cx="6410325" cy="27035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462686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13202A-26A3-5829-CD77-679F8AA8B732}"/>
              </a:ext>
            </a:extLst>
          </p:cNvPr>
          <p:cNvSpPr>
            <a:spLocks noGrp="1"/>
          </p:cNvSpPr>
          <p:nvPr>
            <p:ph type="title"/>
          </p:nvPr>
        </p:nvSpPr>
        <p:spPr>
          <a:xfrm>
            <a:off x="838200" y="365125"/>
            <a:ext cx="10515600" cy="1325563"/>
          </a:xfrm>
        </p:spPr>
        <p:txBody>
          <a:bodyPr anchor="ctr">
            <a:normAutofit/>
          </a:bodyPr>
          <a:lstStyle/>
          <a:p>
            <a:r>
              <a:rPr lang="en-GB" b="0"/>
              <a:t>Advanced Techniques: Chain-of-Thought Prompting </a:t>
            </a:r>
            <a:endParaRPr lang="en-US"/>
          </a:p>
        </p:txBody>
      </p:sp>
      <p:sp>
        <p:nvSpPr>
          <p:cNvPr id="9" name="Content Placeholder 2">
            <a:extLst>
              <a:ext uri="{FF2B5EF4-FFF2-40B4-BE49-F238E27FC236}">
                <a16:creationId xmlns:a16="http://schemas.microsoft.com/office/drawing/2014/main" xmlns="" id="{1627915D-8CC0-BB19-766E-3AEB87369BD9}"/>
              </a:ext>
            </a:extLst>
          </p:cNvPr>
          <p:cNvSpPr>
            <a:spLocks noGrp="1"/>
          </p:cNvSpPr>
          <p:nvPr>
            <p:ph sz="half" idx="1"/>
          </p:nvPr>
        </p:nvSpPr>
        <p:spPr>
          <a:xfrm>
            <a:off x="838200" y="2073275"/>
            <a:ext cx="4895850" cy="4103688"/>
          </a:xfrm>
        </p:spPr>
        <p:txBody>
          <a:bodyPr vert="horz" lIns="91440" tIns="45720" rIns="91440" bIns="45720" rtlCol="0" anchor="t">
            <a:normAutofit/>
          </a:bodyPr>
          <a:lstStyle/>
          <a:p>
            <a:r>
              <a:rPr lang="en-GB" sz="2600" dirty="0">
                <a:latin typeface="Raleway"/>
              </a:rPr>
              <a:t>Ask the model to think in steps before answering (breaking down problems into logical sequences). </a:t>
            </a:r>
            <a:endParaRPr lang="en-US" sz="2600" dirty="0">
              <a:solidFill>
                <a:srgbClr val="FFD000"/>
              </a:solidFill>
              <a:latin typeface="Raleway"/>
            </a:endParaRPr>
          </a:p>
          <a:p>
            <a:endParaRPr lang="en-GB" sz="2600" dirty="0">
              <a:solidFill>
                <a:srgbClr val="FFD000"/>
              </a:solidFill>
            </a:endParaRPr>
          </a:p>
          <a:p>
            <a:r>
              <a:rPr lang="en-GB" sz="2600" dirty="0">
                <a:latin typeface="Raleway"/>
              </a:rPr>
              <a:t>Example (methods critique) </a:t>
            </a:r>
            <a:endParaRPr lang="en-US" dirty="0">
              <a:latin typeface="Raleway"/>
            </a:endParaRPr>
          </a:p>
        </p:txBody>
      </p:sp>
      <p:graphicFrame>
        <p:nvGraphicFramePr>
          <p:cNvPr id="5" name="Content Placeholder 2">
            <a:extLst>
              <a:ext uri="{FF2B5EF4-FFF2-40B4-BE49-F238E27FC236}">
                <a16:creationId xmlns:a16="http://schemas.microsoft.com/office/drawing/2014/main" xmlns="" id="{A7B594E6-2F9E-2B58-A4AC-654858F27811}"/>
              </a:ext>
            </a:extLst>
          </p:cNvPr>
          <p:cNvGraphicFramePr>
            <a:graphicFrameLocks noGrp="1"/>
          </p:cNvGraphicFramePr>
          <p:nvPr>
            <p:ph sz="half" idx="2"/>
            <p:extLst>
              <p:ext uri="{D42A27DB-BD31-4B8C-83A1-F6EECF244321}">
                <p14:modId xmlns:p14="http://schemas.microsoft.com/office/powerpoint/2010/main" val="3899330051"/>
              </p:ext>
            </p:extLst>
          </p:nvPr>
        </p:nvGraphicFramePr>
        <p:xfrm>
          <a:off x="5734050" y="1330325"/>
          <a:ext cx="611505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412595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45DBA58-C057-6F7A-95EB-1984A780ACC2}"/>
              </a:ext>
            </a:extLst>
          </p:cNvPr>
          <p:cNvSpPr>
            <a:spLocks noGrp="1"/>
          </p:cNvSpPr>
          <p:nvPr>
            <p:ph type="title"/>
          </p:nvPr>
        </p:nvSpPr>
        <p:spPr>
          <a:xfrm>
            <a:off x="838200" y="365125"/>
            <a:ext cx="10515600" cy="1325563"/>
          </a:xfrm>
        </p:spPr>
        <p:txBody>
          <a:bodyPr anchor="ctr">
            <a:normAutofit/>
          </a:bodyPr>
          <a:lstStyle/>
          <a:p>
            <a:r>
              <a:rPr lang="en-GB" b="0" dirty="0"/>
              <a:t>Advanced Techniques: Meta Prompting </a:t>
            </a:r>
            <a:endParaRPr lang="en-US" dirty="0"/>
          </a:p>
        </p:txBody>
      </p:sp>
      <p:sp>
        <p:nvSpPr>
          <p:cNvPr id="3" name="Content Placeholder 2">
            <a:extLst>
              <a:ext uri="{FF2B5EF4-FFF2-40B4-BE49-F238E27FC236}">
                <a16:creationId xmlns:a16="http://schemas.microsoft.com/office/drawing/2014/main" xmlns="" id="{627B1207-4B13-86E9-2303-7520FBA3C75C}"/>
              </a:ext>
            </a:extLst>
          </p:cNvPr>
          <p:cNvSpPr>
            <a:spLocks noGrp="1"/>
          </p:cNvSpPr>
          <p:nvPr>
            <p:ph sz="half" idx="1"/>
          </p:nvPr>
        </p:nvSpPr>
        <p:spPr>
          <a:xfrm>
            <a:off x="838200" y="1825625"/>
            <a:ext cx="5181600" cy="4351338"/>
          </a:xfrm>
        </p:spPr>
        <p:txBody>
          <a:bodyPr vert="horz" lIns="91440" tIns="45720" rIns="91440" bIns="45720" rtlCol="0" anchor="t">
            <a:normAutofit lnSpcReduction="10000"/>
          </a:bodyPr>
          <a:lstStyle/>
          <a:p>
            <a:pPr>
              <a:buFont typeface="Arial"/>
              <a:buChar char="•"/>
            </a:pPr>
            <a:r>
              <a:rPr lang="en-GB" dirty="0">
                <a:latin typeface="Raleway"/>
              </a:rPr>
              <a:t>Use Meta-Prompt to direct the model on prioritizing the format and pattern of problems and solutions, using a dedicated syntax or template for the expected response. </a:t>
            </a:r>
            <a:endParaRPr lang="en-US" dirty="0">
              <a:solidFill>
                <a:srgbClr val="FFD000"/>
              </a:solidFill>
              <a:latin typeface="Raleway"/>
            </a:endParaRPr>
          </a:p>
          <a:p>
            <a:pPr marL="0" indent="0">
              <a:buNone/>
            </a:pPr>
            <a:endParaRPr lang="en-GB" dirty="0">
              <a:solidFill>
                <a:srgbClr val="FFD000"/>
              </a:solidFill>
            </a:endParaRPr>
          </a:p>
        </p:txBody>
      </p:sp>
      <p:sp>
        <p:nvSpPr>
          <p:cNvPr id="8" name="Content Placeholder 3">
            <a:extLst>
              <a:ext uri="{FF2B5EF4-FFF2-40B4-BE49-F238E27FC236}">
                <a16:creationId xmlns:a16="http://schemas.microsoft.com/office/drawing/2014/main" xmlns="" id="{6671F21C-8B32-D271-556F-D4E32A512EF3}"/>
              </a:ext>
            </a:extLst>
          </p:cNvPr>
          <p:cNvSpPr>
            <a:spLocks noGrp="1"/>
          </p:cNvSpPr>
          <p:nvPr>
            <p:ph sz="half" idx="2"/>
          </p:nvPr>
        </p:nvSpPr>
        <p:spPr>
          <a:xfrm>
            <a:off x="6172200" y="1825625"/>
            <a:ext cx="5181600" cy="4351338"/>
          </a:xfrm>
        </p:spPr>
        <p:txBody>
          <a:bodyPr vert="horz" lIns="91440" tIns="45720" rIns="91440" bIns="45720" rtlCol="0" anchor="t">
            <a:normAutofit lnSpcReduction="10000"/>
          </a:bodyPr>
          <a:lstStyle/>
          <a:p>
            <a:pPr>
              <a:buFont typeface="Arial,Sans-Serif" panose="020B0604020202020204" pitchFamily="34" charset="0"/>
            </a:pPr>
            <a:r>
              <a:rPr lang="en-GB" sz="2000" dirty="0">
                <a:latin typeface="Raleway"/>
              </a:rPr>
              <a:t>Academic template (starter) </a:t>
            </a:r>
            <a:endParaRPr lang="en-US" sz="2000" dirty="0">
              <a:solidFill>
                <a:srgbClr val="FFD000"/>
              </a:solidFill>
              <a:latin typeface="Raleway"/>
            </a:endParaRPr>
          </a:p>
          <a:p>
            <a:pPr lvl="1">
              <a:buFont typeface="Arial,Sans-Serif" panose="020B0604020202020204" pitchFamily="34" charset="0"/>
            </a:pPr>
            <a:r>
              <a:rPr lang="en-GB" sz="2000" b="1" dirty="0">
                <a:solidFill>
                  <a:schemeClr val="tx1"/>
                </a:solidFill>
                <a:latin typeface="Raleway"/>
              </a:rPr>
              <a:t>Role: </a:t>
            </a:r>
            <a:r>
              <a:rPr lang="en-GB" sz="2000" dirty="0">
                <a:latin typeface="Raleway"/>
              </a:rPr>
              <a:t>“You are a writing TA for research methods.” </a:t>
            </a:r>
            <a:endParaRPr lang="en-US" sz="2000" dirty="0">
              <a:solidFill>
                <a:srgbClr val="FFD000"/>
              </a:solidFill>
              <a:latin typeface="Raleway"/>
            </a:endParaRPr>
          </a:p>
          <a:p>
            <a:pPr lvl="1">
              <a:buFont typeface="Arial,Sans-Serif" panose="020B0604020202020204" pitchFamily="34" charset="0"/>
            </a:pPr>
            <a:r>
              <a:rPr lang="en-GB" sz="2000" b="1" dirty="0">
                <a:solidFill>
                  <a:schemeClr val="tx1"/>
                </a:solidFill>
                <a:latin typeface="Raleway"/>
              </a:rPr>
              <a:t>Task:</a:t>
            </a:r>
            <a:r>
              <a:rPr lang="en-GB" sz="2000" b="1" dirty="0">
                <a:latin typeface="Raleway"/>
              </a:rPr>
              <a:t> </a:t>
            </a:r>
            <a:r>
              <a:rPr lang="en-GB" sz="2000" dirty="0">
                <a:latin typeface="Raleway"/>
              </a:rPr>
              <a:t>“Critique the methodology of the study below for threats to validity.” </a:t>
            </a:r>
            <a:endParaRPr lang="en-US" sz="2000" dirty="0">
              <a:solidFill>
                <a:srgbClr val="FFD000"/>
              </a:solidFill>
              <a:latin typeface="Raleway"/>
            </a:endParaRPr>
          </a:p>
          <a:p>
            <a:pPr lvl="1">
              <a:buFont typeface="Arial,Sans-Serif" panose="020B0604020202020204" pitchFamily="34" charset="0"/>
            </a:pPr>
            <a:r>
              <a:rPr lang="en-GB" sz="2000" b="1" dirty="0">
                <a:solidFill>
                  <a:schemeClr val="tx1"/>
                </a:solidFill>
                <a:latin typeface="Raleway"/>
              </a:rPr>
              <a:t>Constraints:</a:t>
            </a:r>
            <a:r>
              <a:rPr lang="en-GB" sz="2000" dirty="0">
                <a:latin typeface="Raleway"/>
              </a:rPr>
              <a:t> “Cite 3 concrete phrases; avoid speculation; ≤150words.” </a:t>
            </a:r>
            <a:endParaRPr lang="en-US" sz="2000" dirty="0">
              <a:solidFill>
                <a:srgbClr val="FFD000"/>
              </a:solidFill>
              <a:latin typeface="Raleway"/>
            </a:endParaRPr>
          </a:p>
          <a:p>
            <a:pPr lvl="1">
              <a:buFont typeface="Arial,Sans-Serif" panose="020B0604020202020204" pitchFamily="34" charset="0"/>
            </a:pPr>
            <a:r>
              <a:rPr lang="en-GB" sz="2000" b="1" dirty="0">
                <a:solidFill>
                  <a:schemeClr val="tx1"/>
                </a:solidFill>
                <a:latin typeface="Raleway"/>
              </a:rPr>
              <a:t>Format:</a:t>
            </a:r>
            <a:r>
              <a:rPr lang="en-GB" sz="2000" dirty="0">
                <a:latin typeface="Raleway"/>
              </a:rPr>
              <a:t> “Return JSON:{‘</a:t>
            </a:r>
            <a:r>
              <a:rPr lang="en-GB" sz="2000" err="1">
                <a:latin typeface="Raleway"/>
              </a:rPr>
              <a:t>threat_type</a:t>
            </a:r>
            <a:r>
              <a:rPr lang="en-GB" sz="2000" dirty="0">
                <a:latin typeface="Raleway"/>
              </a:rPr>
              <a:t>’:…, ‘quote’:…, ‘fix’:…}.” </a:t>
            </a:r>
            <a:endParaRPr lang="en-US" sz="2000" dirty="0">
              <a:solidFill>
                <a:srgbClr val="FFD000"/>
              </a:solidFill>
              <a:latin typeface="Raleway"/>
            </a:endParaRPr>
          </a:p>
          <a:p>
            <a:pPr lvl="1">
              <a:buFont typeface="Arial,Sans-Serif" panose="020B0604020202020204" pitchFamily="34" charset="0"/>
            </a:pPr>
            <a:r>
              <a:rPr lang="en-GB" sz="2000" b="1" dirty="0">
                <a:solidFill>
                  <a:schemeClr val="tx1"/>
                </a:solidFill>
                <a:latin typeface="Raleway"/>
              </a:rPr>
              <a:t>Eval: </a:t>
            </a:r>
            <a:r>
              <a:rPr lang="en-GB" sz="2000" dirty="0">
                <a:latin typeface="Raleway"/>
              </a:rPr>
              <a:t>“If evidence is </a:t>
            </a:r>
            <a:br>
              <a:rPr lang="en-GB" sz="2000" dirty="0">
                <a:latin typeface="Raleway"/>
              </a:rPr>
            </a:br>
            <a:r>
              <a:rPr lang="en-GB" sz="2000" dirty="0">
                <a:latin typeface="Raleway"/>
              </a:rPr>
              <a:t>insufficient, say ‘insufficient’ </a:t>
            </a:r>
            <a:br>
              <a:rPr lang="en-GB" sz="2000" dirty="0">
                <a:latin typeface="Raleway"/>
              </a:rPr>
            </a:br>
            <a:r>
              <a:rPr lang="en-GB" sz="2000" dirty="0">
                <a:latin typeface="Raleway"/>
              </a:rPr>
              <a:t>and ask for the full paper.”</a:t>
            </a:r>
            <a:endParaRPr lang="en-US" dirty="0">
              <a:latin typeface="Raleway"/>
            </a:endParaRPr>
          </a:p>
        </p:txBody>
      </p:sp>
    </p:spTree>
    <p:extLst>
      <p:ext uri="{BB962C8B-B14F-4D97-AF65-F5344CB8AC3E}">
        <p14:creationId xmlns:p14="http://schemas.microsoft.com/office/powerpoint/2010/main" val="12269330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756572-4137-437D-B7F2-FF5DB7483281}"/>
              </a:ext>
            </a:extLst>
          </p:cNvPr>
          <p:cNvSpPr>
            <a:spLocks noGrp="1"/>
          </p:cNvSpPr>
          <p:nvPr>
            <p:ph type="title"/>
          </p:nvPr>
        </p:nvSpPr>
        <p:spPr>
          <a:xfrm>
            <a:off x="838200" y="365125"/>
            <a:ext cx="10515600" cy="1325563"/>
          </a:xfrm>
        </p:spPr>
        <p:txBody>
          <a:bodyPr anchor="ctr">
            <a:normAutofit/>
          </a:bodyPr>
          <a:lstStyle/>
          <a:p>
            <a:r>
              <a:rPr lang="en-GB"/>
              <a:t>Multi-Agent LLMs (when &amp; why) </a:t>
            </a:r>
            <a:endParaRPr lang="en-US" dirty="0"/>
          </a:p>
        </p:txBody>
      </p:sp>
      <p:sp>
        <p:nvSpPr>
          <p:cNvPr id="9" name="Content Placeholder 2">
            <a:extLst>
              <a:ext uri="{FF2B5EF4-FFF2-40B4-BE49-F238E27FC236}">
                <a16:creationId xmlns:a16="http://schemas.microsoft.com/office/drawing/2014/main" xmlns="" id="{DC830B41-B4CA-8DF2-13EF-2F6477C4CDD8}"/>
              </a:ext>
            </a:extLst>
          </p:cNvPr>
          <p:cNvSpPr>
            <a:spLocks noGrp="1"/>
          </p:cNvSpPr>
          <p:nvPr>
            <p:ph sz="half" idx="1"/>
          </p:nvPr>
        </p:nvSpPr>
        <p:spPr>
          <a:xfrm>
            <a:off x="838200" y="1825625"/>
            <a:ext cx="5181600" cy="4351338"/>
          </a:xfrm>
        </p:spPr>
        <p:txBody>
          <a:bodyPr vert="horz" lIns="91440" tIns="45720" rIns="91440" bIns="45720" rtlCol="0">
            <a:normAutofit/>
          </a:bodyPr>
          <a:lstStyle/>
          <a:p>
            <a:r>
              <a:rPr lang="en-GB" sz="1800"/>
              <a:t>Multi-Agent LLMs: Systems where multiple LLMs or agents collaborate on tasks, each handling a specialized role (e.g., one for research, one for critique), improving complex problem-solving in academia. </a:t>
            </a:r>
          </a:p>
          <a:p>
            <a:endParaRPr lang="en-GB" sz="1800"/>
          </a:p>
          <a:p>
            <a:r>
              <a:rPr lang="en-GB" sz="1800"/>
              <a:t>Often improving reliability via debate, tool use, and self-correction. </a:t>
            </a:r>
          </a:p>
          <a:p>
            <a:endParaRPr lang="en-GB" sz="1800"/>
          </a:p>
          <a:p>
            <a:r>
              <a:rPr lang="en-GB" sz="1800"/>
              <a:t>Useful Tools: CAMEL (role-playing/communication), </a:t>
            </a:r>
            <a:r>
              <a:rPr lang="en-GB" sz="1800" err="1"/>
              <a:t>AutoGen</a:t>
            </a:r>
            <a:r>
              <a:rPr lang="en-GB" sz="1800"/>
              <a:t> (orchestrated multi-agent workflows), Generative Agents (simulated communities). </a:t>
            </a:r>
          </a:p>
        </p:txBody>
      </p:sp>
      <p:pic>
        <p:nvPicPr>
          <p:cNvPr id="18" name="Content Placeholder 17" descr="A group of people around a table&#10;&#10;AI-generated content may be incorrect.">
            <a:extLst>
              <a:ext uri="{FF2B5EF4-FFF2-40B4-BE49-F238E27FC236}">
                <a16:creationId xmlns:a16="http://schemas.microsoft.com/office/drawing/2014/main" xmlns="" id="{B89A29B0-92DF-21F2-00F2-CDD80FE25473}"/>
              </a:ext>
            </a:extLst>
          </p:cNvPr>
          <p:cNvPicPr>
            <a:picLocks noGrp="1" noChangeAspect="1"/>
          </p:cNvPicPr>
          <p:nvPr>
            <p:ph sz="half" idx="2"/>
          </p:nvPr>
        </p:nvPicPr>
        <p:blipFill>
          <a:blip r:embed="rId2"/>
          <a:srcRect l="6877" r="19703"/>
          <a:stretch>
            <a:fillRect/>
          </a:stretch>
        </p:blipFill>
        <p:spPr>
          <a:xfrm>
            <a:off x="6548377" y="1830197"/>
            <a:ext cx="4807476" cy="3667004"/>
          </a:xfrm>
          <a:prstGeom prst="rect">
            <a:avLst/>
          </a:prstGeom>
          <a:noFill/>
        </p:spPr>
      </p:pic>
    </p:spTree>
    <p:extLst>
      <p:ext uri="{BB962C8B-B14F-4D97-AF65-F5344CB8AC3E}">
        <p14:creationId xmlns:p14="http://schemas.microsoft.com/office/powerpoint/2010/main" val="17394287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EA175A-F1E0-4AF7-6CB4-1C72A4B315DE}"/>
              </a:ext>
            </a:extLst>
          </p:cNvPr>
          <p:cNvSpPr>
            <a:spLocks noGrp="1"/>
          </p:cNvSpPr>
          <p:nvPr>
            <p:ph type="title"/>
          </p:nvPr>
        </p:nvSpPr>
        <p:spPr>
          <a:xfrm>
            <a:off x="838200" y="365125"/>
            <a:ext cx="10515600" cy="1325563"/>
          </a:xfrm>
        </p:spPr>
        <p:txBody>
          <a:bodyPr anchor="ctr">
            <a:normAutofit/>
          </a:bodyPr>
          <a:lstStyle/>
          <a:p>
            <a:r>
              <a:rPr lang="en-GB"/>
              <a:t>MCP: Model Context Protocol​</a:t>
            </a:r>
          </a:p>
        </p:txBody>
      </p:sp>
      <p:pic>
        <p:nvPicPr>
          <p:cNvPr id="45" name="Content Placeholder 44" descr="A group of people around a table&#10;&#10;AI-generated content may be incorrect.">
            <a:extLst>
              <a:ext uri="{FF2B5EF4-FFF2-40B4-BE49-F238E27FC236}">
                <a16:creationId xmlns:a16="http://schemas.microsoft.com/office/drawing/2014/main" xmlns="" id="{9D85DEF1-CAA1-4489-DF3B-19DBC256780B}"/>
              </a:ext>
            </a:extLst>
          </p:cNvPr>
          <p:cNvPicPr>
            <a:picLocks noGrp="1" noChangeAspect="1"/>
          </p:cNvPicPr>
          <p:nvPr>
            <p:ph sz="half" idx="2"/>
          </p:nvPr>
        </p:nvPicPr>
        <p:blipFill>
          <a:blip r:embed="rId2"/>
          <a:stretch>
            <a:fillRect/>
          </a:stretch>
        </p:blipFill>
        <p:spPr>
          <a:xfrm>
            <a:off x="7320961" y="1825625"/>
            <a:ext cx="2884078" cy="4351338"/>
          </a:xfrm>
          <a:prstGeom prst="rect">
            <a:avLst/>
          </a:prstGeom>
        </p:spPr>
      </p:pic>
      <p:graphicFrame>
        <p:nvGraphicFramePr>
          <p:cNvPr id="7" name="Content Placeholder 2">
            <a:extLst>
              <a:ext uri="{FF2B5EF4-FFF2-40B4-BE49-F238E27FC236}">
                <a16:creationId xmlns:a16="http://schemas.microsoft.com/office/drawing/2014/main" xmlns="" id="{449095A3-42A0-D6E2-B68E-D8CE4E9A5324}"/>
              </a:ext>
            </a:extLst>
          </p:cNvPr>
          <p:cNvGraphicFramePr>
            <a:graphicFrameLocks noGrp="1"/>
          </p:cNvGraphicFramePr>
          <p:nvPr>
            <p:ph sz="half" idx="1"/>
            <p:extLst>
              <p:ext uri="{D42A27DB-BD31-4B8C-83A1-F6EECF244321}">
                <p14:modId xmlns:p14="http://schemas.microsoft.com/office/powerpoint/2010/main" val="2361795551"/>
              </p:ext>
            </p:extLst>
          </p:nvPr>
        </p:nvGraphicFramePr>
        <p:xfrm>
          <a:off x="838200" y="1825625"/>
          <a:ext cx="5181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752465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BBEF97-0DB1-74F3-D202-33F47E67D866}"/>
              </a:ext>
            </a:extLst>
          </p:cNvPr>
          <p:cNvSpPr>
            <a:spLocks noGrp="1"/>
          </p:cNvSpPr>
          <p:nvPr>
            <p:ph type="ctrTitle"/>
          </p:nvPr>
        </p:nvSpPr>
        <p:spPr>
          <a:xfrm>
            <a:off x="839788" y="2038692"/>
            <a:ext cx="9828212" cy="2387600"/>
          </a:xfrm>
        </p:spPr>
        <p:txBody>
          <a:bodyPr anchor="b">
            <a:normAutofit/>
          </a:bodyPr>
          <a:lstStyle/>
          <a:p>
            <a:r>
              <a:rPr lang="en-GB" sz="5100"/>
              <a:t>Case Study: LLMs as Phishing Triage Assistants for SMEs: From Naive Prompts to Robust Playbooks </a:t>
            </a:r>
          </a:p>
        </p:txBody>
      </p:sp>
    </p:spTree>
    <p:extLst>
      <p:ext uri="{BB962C8B-B14F-4D97-AF65-F5344CB8AC3E}">
        <p14:creationId xmlns:p14="http://schemas.microsoft.com/office/powerpoint/2010/main" val="4226173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E1D84B-F481-A570-AF0A-48EB2F26D51A}"/>
              </a:ext>
            </a:extLst>
          </p:cNvPr>
          <p:cNvSpPr>
            <a:spLocks noGrp="1"/>
          </p:cNvSpPr>
          <p:nvPr>
            <p:ph type="title"/>
          </p:nvPr>
        </p:nvSpPr>
        <p:spPr>
          <a:xfrm>
            <a:off x="838200" y="365125"/>
            <a:ext cx="10515600" cy="1325563"/>
          </a:xfrm>
        </p:spPr>
        <p:txBody>
          <a:bodyPr anchor="ctr">
            <a:normAutofit/>
          </a:bodyPr>
          <a:lstStyle/>
          <a:p>
            <a:r>
              <a:rPr lang="en-GB" dirty="0"/>
              <a:t>The Scenario</a:t>
            </a:r>
            <a:endParaRPr lang="en-US" dirty="0"/>
          </a:p>
        </p:txBody>
      </p:sp>
      <p:graphicFrame>
        <p:nvGraphicFramePr>
          <p:cNvPr id="6" name="Content Placeholder 2">
            <a:extLst>
              <a:ext uri="{FF2B5EF4-FFF2-40B4-BE49-F238E27FC236}">
                <a16:creationId xmlns:a16="http://schemas.microsoft.com/office/drawing/2014/main" xmlns="" id="{CF23252A-F32B-81AF-F13E-85FF232EF29E}"/>
              </a:ext>
            </a:extLst>
          </p:cNvPr>
          <p:cNvGraphicFramePr>
            <a:graphicFrameLocks noGrp="1"/>
          </p:cNvGraphicFramePr>
          <p:nvPr>
            <p:ph idx="1"/>
            <p:extLst>
              <p:ext uri="{D42A27DB-BD31-4B8C-83A1-F6EECF244321}">
                <p14:modId xmlns:p14="http://schemas.microsoft.com/office/powerpoint/2010/main" val="15515714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284239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8B504FA-1EDD-28B3-7EFB-14634AA5E695}"/>
              </a:ext>
            </a:extLst>
          </p:cNvPr>
          <p:cNvSpPr>
            <a:spLocks noGrp="1"/>
          </p:cNvSpPr>
          <p:nvPr>
            <p:ph type="title"/>
          </p:nvPr>
        </p:nvSpPr>
        <p:spPr>
          <a:xfrm>
            <a:off x="838200" y="365125"/>
            <a:ext cx="10515600" cy="1325563"/>
          </a:xfrm>
        </p:spPr>
        <p:txBody>
          <a:bodyPr anchor="ctr">
            <a:normAutofit/>
          </a:bodyPr>
          <a:lstStyle/>
          <a:p>
            <a:r>
              <a:rPr lang="en-GB" b="0" dirty="0"/>
              <a:t>Round 1 Instructions (Naive Prompts)</a:t>
            </a:r>
            <a:endParaRPr lang="en-US" dirty="0"/>
          </a:p>
        </p:txBody>
      </p:sp>
      <p:sp>
        <p:nvSpPr>
          <p:cNvPr id="9" name="Content Placeholder 3">
            <a:extLst>
              <a:ext uri="{FF2B5EF4-FFF2-40B4-BE49-F238E27FC236}">
                <a16:creationId xmlns:a16="http://schemas.microsoft.com/office/drawing/2014/main" xmlns="" id="{0DC45870-9F3F-4771-23CF-2B7C9EF9F78A}"/>
              </a:ext>
            </a:extLst>
          </p:cNvPr>
          <p:cNvSpPr>
            <a:spLocks noGrp="1"/>
          </p:cNvSpPr>
          <p:nvPr>
            <p:ph sz="half" idx="2"/>
          </p:nvPr>
        </p:nvSpPr>
        <p:spPr>
          <a:xfrm>
            <a:off x="6172200" y="1825625"/>
            <a:ext cx="5181600" cy="4351338"/>
          </a:xfrm>
        </p:spPr>
        <p:txBody>
          <a:bodyPr vert="horz" lIns="91440" tIns="45720" rIns="91440" bIns="45720" rtlCol="0" anchor="t">
            <a:normAutofit/>
          </a:bodyPr>
          <a:lstStyle/>
          <a:p>
            <a:r>
              <a:rPr lang="en-US" dirty="0">
                <a:latin typeface="Raleway"/>
              </a:rPr>
              <a:t>Record: </a:t>
            </a:r>
          </a:p>
          <a:p>
            <a:pPr lvl="1">
              <a:buFont typeface="Courier New" panose="020B0604020202020204" pitchFamily="34" charset="0"/>
              <a:buChar char="o"/>
            </a:pPr>
            <a:r>
              <a:rPr lang="en-US" dirty="0">
                <a:latin typeface="Raleway"/>
              </a:rPr>
              <a:t>Classification: phishing / legit / unsure </a:t>
            </a:r>
          </a:p>
          <a:p>
            <a:pPr lvl="1">
              <a:buFont typeface="Courier New" panose="020B0604020202020204" pitchFamily="34" charset="0"/>
              <a:buChar char="o"/>
            </a:pPr>
            <a:r>
              <a:rPr lang="en-US" dirty="0">
                <a:latin typeface="Raleway"/>
              </a:rPr>
              <a:t>Reasons </a:t>
            </a:r>
          </a:p>
          <a:p>
            <a:pPr lvl="1">
              <a:buFont typeface="Courier New" panose="020B0604020202020204" pitchFamily="34" charset="0"/>
              <a:buChar char="o"/>
            </a:pPr>
            <a:r>
              <a:rPr lang="en-US" dirty="0">
                <a:latin typeface="Raleway"/>
              </a:rPr>
              <a:t>confidence (low/med/high)</a:t>
            </a:r>
          </a:p>
        </p:txBody>
      </p:sp>
      <p:graphicFrame>
        <p:nvGraphicFramePr>
          <p:cNvPr id="7" name="Content Placeholder 2">
            <a:extLst>
              <a:ext uri="{FF2B5EF4-FFF2-40B4-BE49-F238E27FC236}">
                <a16:creationId xmlns:a16="http://schemas.microsoft.com/office/drawing/2014/main" xmlns="" id="{1F2C07B2-8C3F-ED5B-12F4-A815B2A0D0F0}"/>
              </a:ext>
            </a:extLst>
          </p:cNvPr>
          <p:cNvGraphicFramePr>
            <a:graphicFrameLocks noGrp="1"/>
          </p:cNvGraphicFramePr>
          <p:nvPr>
            <p:ph sz="half" idx="1"/>
            <p:extLst>
              <p:ext uri="{D42A27DB-BD31-4B8C-83A1-F6EECF244321}">
                <p14:modId xmlns:p14="http://schemas.microsoft.com/office/powerpoint/2010/main" val="1633742363"/>
              </p:ext>
            </p:extLst>
          </p:nvPr>
        </p:nvGraphicFramePr>
        <p:xfrm>
          <a:off x="838200" y="1825625"/>
          <a:ext cx="5181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64211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07060F6-B1EE-9A4A-8854-598335B5927D}"/>
              </a:ext>
            </a:extLst>
          </p:cNvPr>
          <p:cNvSpPr>
            <a:spLocks noGrp="1"/>
          </p:cNvSpPr>
          <p:nvPr>
            <p:ph type="title"/>
          </p:nvPr>
        </p:nvSpPr>
        <p:spPr>
          <a:xfrm>
            <a:off x="838200" y="365125"/>
            <a:ext cx="10515600" cy="1325563"/>
          </a:xfrm>
        </p:spPr>
        <p:txBody>
          <a:bodyPr anchor="ctr">
            <a:normAutofit/>
          </a:bodyPr>
          <a:lstStyle/>
          <a:p>
            <a:r>
              <a:rPr lang="en-GB"/>
              <a:t>Email Pack Overview </a:t>
            </a:r>
            <a:endParaRPr lang="en-US" dirty="0"/>
          </a:p>
        </p:txBody>
      </p:sp>
      <p:sp>
        <p:nvSpPr>
          <p:cNvPr id="3" name="Content Placeholder 2">
            <a:extLst>
              <a:ext uri="{FF2B5EF4-FFF2-40B4-BE49-F238E27FC236}">
                <a16:creationId xmlns:a16="http://schemas.microsoft.com/office/drawing/2014/main" xmlns="" id="{C0BF7AD3-640D-A39D-5DA2-C528A53273CE}"/>
              </a:ext>
            </a:extLst>
          </p:cNvPr>
          <p:cNvSpPr>
            <a:spLocks noGrp="1"/>
          </p:cNvSpPr>
          <p:nvPr>
            <p:ph sz="half" idx="1"/>
          </p:nvPr>
        </p:nvSpPr>
        <p:spPr>
          <a:xfrm>
            <a:off x="838200" y="1825625"/>
            <a:ext cx="5181600" cy="4351338"/>
          </a:xfrm>
        </p:spPr>
        <p:txBody>
          <a:bodyPr vert="horz" lIns="91440" tIns="45720" rIns="91440" bIns="45720" rtlCol="0">
            <a:normAutofit/>
          </a:bodyPr>
          <a:lstStyle/>
          <a:p>
            <a:r>
              <a:rPr lang="en-GB" sz="2000"/>
              <a:t>You have 5 emails: </a:t>
            </a:r>
          </a:p>
          <a:p>
            <a:endParaRPr lang="en-GB" sz="2000"/>
          </a:p>
          <a:p>
            <a:pPr lvl="1">
              <a:buFont typeface="Courier New" panose="020B0604020202020204" pitchFamily="34" charset="0"/>
              <a:buChar char="o"/>
            </a:pPr>
            <a:r>
              <a:rPr lang="en-GB" sz="2000"/>
              <a:t>Microsoft 365 Security Alert </a:t>
            </a:r>
          </a:p>
          <a:p>
            <a:endParaRPr lang="en-GB" sz="2000"/>
          </a:p>
          <a:p>
            <a:pPr lvl="1">
              <a:buFont typeface="Courier New" panose="020B0604020202020204" pitchFamily="34" charset="0"/>
              <a:buChar char="o"/>
            </a:pPr>
            <a:r>
              <a:rPr lang="en-GB" sz="2000"/>
              <a:t>Supplier Invoice </a:t>
            </a:r>
          </a:p>
          <a:p>
            <a:endParaRPr lang="en-GB" sz="2000"/>
          </a:p>
          <a:p>
            <a:pPr lvl="1">
              <a:buFont typeface="Courier New" panose="020B0604020202020204" pitchFamily="34" charset="0"/>
              <a:buChar char="o"/>
            </a:pPr>
            <a:r>
              <a:rPr lang="en-GB" sz="2000"/>
              <a:t>CEO Urgent Gift Cards (BEC) </a:t>
            </a:r>
          </a:p>
          <a:p>
            <a:endParaRPr lang="en-GB" sz="2000"/>
          </a:p>
          <a:p>
            <a:pPr lvl="1">
              <a:buFont typeface="Courier New" panose="020B0604020202020204" pitchFamily="34" charset="0"/>
              <a:buChar char="o"/>
            </a:pPr>
            <a:r>
              <a:rPr lang="en-GB" sz="2000"/>
              <a:t>Delivery Update / Customs Fee </a:t>
            </a:r>
          </a:p>
          <a:p>
            <a:endParaRPr lang="en-GB" sz="2000"/>
          </a:p>
          <a:p>
            <a:pPr lvl="1">
              <a:buFont typeface="Courier New" panose="020B0604020202020204" pitchFamily="34" charset="0"/>
              <a:buChar char="o"/>
            </a:pPr>
            <a:r>
              <a:rPr lang="en-GB" sz="2000"/>
              <a:t>Internal HR Notice</a:t>
            </a:r>
          </a:p>
        </p:txBody>
      </p:sp>
      <p:pic>
        <p:nvPicPr>
          <p:cNvPr id="4" name="Picture 3" descr="A hand on a mouse next to a symbol&#10;&#10;AI-generated content may be incorrect.">
            <a:extLst>
              <a:ext uri="{FF2B5EF4-FFF2-40B4-BE49-F238E27FC236}">
                <a16:creationId xmlns:a16="http://schemas.microsoft.com/office/drawing/2014/main" xmlns="" id="{9F36D5B0-E81B-8A69-2B51-319111B8BDC0}"/>
              </a:ext>
            </a:extLst>
          </p:cNvPr>
          <p:cNvPicPr>
            <a:picLocks noChangeAspect="1"/>
          </p:cNvPicPr>
          <p:nvPr/>
        </p:nvPicPr>
        <p:blipFill>
          <a:blip r:embed="rId2"/>
          <a:srcRect l="12042" r="8471" b="-1"/>
          <a:stretch>
            <a:fillRect/>
          </a:stretch>
        </p:blipFill>
        <p:spPr>
          <a:xfrm>
            <a:off x="6172200" y="1825625"/>
            <a:ext cx="5181600" cy="4351338"/>
          </a:xfrm>
          <a:prstGeom prst="rect">
            <a:avLst/>
          </a:prstGeom>
          <a:noFill/>
        </p:spPr>
      </p:pic>
    </p:spTree>
    <p:extLst>
      <p:ext uri="{BB962C8B-B14F-4D97-AF65-F5344CB8AC3E}">
        <p14:creationId xmlns:p14="http://schemas.microsoft.com/office/powerpoint/2010/main" val="7500298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A44DE0-A0A3-4F52-6E5A-B093281166DB}"/>
              </a:ext>
            </a:extLst>
          </p:cNvPr>
          <p:cNvSpPr>
            <a:spLocks noGrp="1"/>
          </p:cNvSpPr>
          <p:nvPr>
            <p:ph type="title"/>
          </p:nvPr>
        </p:nvSpPr>
        <p:spPr/>
        <p:txBody>
          <a:bodyPr/>
          <a:lstStyle/>
          <a:p>
            <a:r>
              <a:rPr lang="en-GB" b="0" dirty="0">
                <a:latin typeface="ARU Raisonne DemiBold"/>
              </a:rPr>
              <a:t>Email 1: “Microsoft 365 Security Alert” </a:t>
            </a:r>
            <a:endParaRPr lang="en-US" dirty="0">
              <a:latin typeface="ARU Raisonne DemiBold"/>
            </a:endParaRPr>
          </a:p>
        </p:txBody>
      </p:sp>
      <p:sp>
        <p:nvSpPr>
          <p:cNvPr id="3" name="Content Placeholder 2">
            <a:extLst>
              <a:ext uri="{FF2B5EF4-FFF2-40B4-BE49-F238E27FC236}">
                <a16:creationId xmlns:a16="http://schemas.microsoft.com/office/drawing/2014/main" xmlns="" id="{C8B64EB5-7358-C44B-315E-1E6433D84134}"/>
              </a:ext>
            </a:extLst>
          </p:cNvPr>
          <p:cNvSpPr>
            <a:spLocks noGrp="1"/>
          </p:cNvSpPr>
          <p:nvPr>
            <p:ph idx="1"/>
          </p:nvPr>
        </p:nvSpPr>
        <p:spPr>
          <a:xfrm>
            <a:off x="838200" y="1466522"/>
            <a:ext cx="10515600" cy="4903130"/>
          </a:xfrm>
        </p:spPr>
        <p:txBody>
          <a:bodyPr vert="horz" lIns="91440" tIns="45720" rIns="91440" bIns="45720" rtlCol="0" anchor="t">
            <a:noAutofit/>
          </a:bodyPr>
          <a:lstStyle/>
          <a:p>
            <a:pPr marL="0" indent="0">
              <a:lnSpc>
                <a:spcPct val="100000"/>
              </a:lnSpc>
              <a:spcBef>
                <a:spcPts val="0"/>
              </a:spcBef>
              <a:buNone/>
            </a:pPr>
            <a:r>
              <a:rPr lang="en-GB" sz="1400" dirty="0">
                <a:latin typeface="Raleway"/>
              </a:rPr>
              <a:t>From: Microsoft Security Team </a:t>
            </a:r>
            <a:r>
              <a:rPr lang="en-GB" sz="1400" dirty="0">
                <a:latin typeface="Raleway"/>
                <a:hlinkClick r:id="rId2"/>
              </a:rPr>
              <a:t>security-noreply@microsoftsupport-alerts.com</a:t>
            </a:r>
            <a:r>
              <a:rPr lang="en-GB" sz="1400" dirty="0">
                <a:latin typeface="Raleway"/>
              </a:rPr>
              <a:t> </a:t>
            </a:r>
            <a:endParaRPr lang="en-US" sz="1400">
              <a:latin typeface="Raleway"/>
            </a:endParaRPr>
          </a:p>
          <a:p>
            <a:pPr marL="0" indent="0">
              <a:lnSpc>
                <a:spcPct val="100000"/>
              </a:lnSpc>
              <a:spcBef>
                <a:spcPts val="0"/>
              </a:spcBef>
              <a:buNone/>
            </a:pPr>
            <a:r>
              <a:rPr lang="en-GB" sz="1400" dirty="0">
                <a:latin typeface="Raleway"/>
              </a:rPr>
              <a:t>To: </a:t>
            </a:r>
            <a:r>
              <a:rPr lang="en-GB" sz="1400" dirty="0">
                <a:latin typeface="Raleway"/>
                <a:hlinkClick r:id="rId3"/>
              </a:rPr>
              <a:t>accounts@mapleco.co.uk</a:t>
            </a:r>
            <a:r>
              <a:rPr lang="en-GB" sz="1400" dirty="0">
                <a:latin typeface="Raleway"/>
              </a:rPr>
              <a:t> </a:t>
            </a:r>
          </a:p>
          <a:p>
            <a:pPr marL="0" indent="0">
              <a:lnSpc>
                <a:spcPct val="100000"/>
              </a:lnSpc>
              <a:spcBef>
                <a:spcPts val="0"/>
              </a:spcBef>
              <a:buNone/>
            </a:pPr>
            <a:r>
              <a:rPr lang="en-GB" sz="1400" dirty="0">
                <a:latin typeface="Raleway"/>
              </a:rPr>
              <a:t>Subject: Action Required: Password Expiration Notice </a:t>
            </a:r>
          </a:p>
          <a:p>
            <a:pPr marL="0" indent="0">
              <a:lnSpc>
                <a:spcPct val="100000"/>
              </a:lnSpc>
              <a:spcBef>
                <a:spcPts val="0"/>
              </a:spcBef>
              <a:buNone/>
            </a:pPr>
            <a:r>
              <a:rPr lang="en-GB" sz="1400" dirty="0">
                <a:latin typeface="Raleway"/>
              </a:rPr>
              <a:t>Date: Tue, 19 Nov 2025 09:14 </a:t>
            </a:r>
          </a:p>
          <a:p>
            <a:pPr marL="0" indent="0">
              <a:lnSpc>
                <a:spcPct val="100000"/>
              </a:lnSpc>
              <a:spcBef>
                <a:spcPts val="0"/>
              </a:spcBef>
              <a:buNone/>
            </a:pPr>
            <a:endParaRPr lang="en-GB" sz="1400" dirty="0"/>
          </a:p>
          <a:p>
            <a:pPr marL="0" indent="0">
              <a:lnSpc>
                <a:spcPct val="100000"/>
              </a:lnSpc>
              <a:spcBef>
                <a:spcPts val="0"/>
              </a:spcBef>
              <a:buNone/>
            </a:pPr>
            <a:r>
              <a:rPr lang="en-GB" sz="1400" dirty="0">
                <a:latin typeface="Raleway"/>
              </a:rPr>
              <a:t>Hi, </a:t>
            </a:r>
          </a:p>
          <a:p>
            <a:pPr marL="0" indent="0">
              <a:lnSpc>
                <a:spcPct val="100000"/>
              </a:lnSpc>
              <a:spcBef>
                <a:spcPts val="0"/>
              </a:spcBef>
              <a:buNone/>
            </a:pPr>
            <a:r>
              <a:rPr lang="en-GB" sz="1400" dirty="0">
                <a:latin typeface="Raleway"/>
              </a:rPr>
              <a:t>Our system has detected that your Microsoft 365 password is scheduled to expire today. To prevent interruption of email access, you must verify your password and confirm your identity. What you need to do now: </a:t>
            </a:r>
          </a:p>
          <a:p>
            <a:pPr marL="0" indent="0">
              <a:lnSpc>
                <a:spcPct val="100000"/>
              </a:lnSpc>
              <a:spcBef>
                <a:spcPts val="0"/>
              </a:spcBef>
              <a:buNone/>
            </a:pPr>
            <a:r>
              <a:rPr lang="en-GB" sz="1400" dirty="0">
                <a:latin typeface="Raleway"/>
              </a:rPr>
              <a:t>Click the secure verification link below </a:t>
            </a:r>
          </a:p>
          <a:p>
            <a:pPr marL="0" indent="0">
              <a:lnSpc>
                <a:spcPct val="100000"/>
              </a:lnSpc>
              <a:spcBef>
                <a:spcPts val="0"/>
              </a:spcBef>
              <a:buNone/>
            </a:pPr>
            <a:r>
              <a:rPr lang="en-GB" sz="1400" dirty="0">
                <a:latin typeface="Raleway"/>
              </a:rPr>
              <a:t>Sign in using your Microsoft 365 credentials </a:t>
            </a:r>
          </a:p>
          <a:p>
            <a:pPr marL="0" indent="0">
              <a:lnSpc>
                <a:spcPct val="100000"/>
              </a:lnSpc>
              <a:spcBef>
                <a:spcPts val="0"/>
              </a:spcBef>
              <a:buNone/>
            </a:pPr>
            <a:r>
              <a:rPr lang="en-GB" sz="1400" dirty="0">
                <a:latin typeface="Raleway"/>
              </a:rPr>
              <a:t>Confirm your recovery details </a:t>
            </a:r>
          </a:p>
          <a:p>
            <a:pPr marL="0" indent="0">
              <a:lnSpc>
                <a:spcPct val="100000"/>
              </a:lnSpc>
              <a:spcBef>
                <a:spcPts val="0"/>
              </a:spcBef>
              <a:buNone/>
            </a:pPr>
            <a:r>
              <a:rPr lang="en-GB" sz="1400" dirty="0">
                <a:latin typeface="Raleway"/>
              </a:rPr>
              <a:t>Secure verification link: </a:t>
            </a:r>
          </a:p>
          <a:p>
            <a:pPr marL="0" indent="0">
              <a:lnSpc>
                <a:spcPct val="100000"/>
              </a:lnSpc>
              <a:spcBef>
                <a:spcPts val="0"/>
              </a:spcBef>
              <a:buNone/>
            </a:pPr>
            <a:r>
              <a:rPr lang="en-GB" sz="1400" dirty="0">
                <a:latin typeface="Raleway"/>
              </a:rPr>
              <a:t>hxxps://microsoft-login-secure.example.com/verify </a:t>
            </a:r>
          </a:p>
          <a:p>
            <a:pPr marL="0" indent="0">
              <a:lnSpc>
                <a:spcPct val="100000"/>
              </a:lnSpc>
              <a:spcBef>
                <a:spcPts val="0"/>
              </a:spcBef>
              <a:buNone/>
            </a:pPr>
            <a:endParaRPr lang="en-GB" sz="1400" dirty="0"/>
          </a:p>
          <a:p>
            <a:pPr marL="0" indent="0">
              <a:lnSpc>
                <a:spcPct val="100000"/>
              </a:lnSpc>
              <a:spcBef>
                <a:spcPts val="0"/>
              </a:spcBef>
              <a:buNone/>
            </a:pPr>
            <a:r>
              <a:rPr lang="en-GB" sz="1400" dirty="0">
                <a:latin typeface="Raleway"/>
              </a:rPr>
              <a:t>If you do not verify within 2 hours, your account will be temporarily suspended for security reasons. </a:t>
            </a:r>
          </a:p>
          <a:p>
            <a:pPr marL="0" indent="0">
              <a:lnSpc>
                <a:spcPct val="100000"/>
              </a:lnSpc>
              <a:spcBef>
                <a:spcPts val="0"/>
              </a:spcBef>
              <a:buNone/>
            </a:pPr>
            <a:r>
              <a:rPr lang="en-GB" sz="1400" dirty="0">
                <a:latin typeface="Raleway"/>
              </a:rPr>
              <a:t>Thank you for helping us keep your organization secure. </a:t>
            </a:r>
          </a:p>
          <a:p>
            <a:pPr marL="0" indent="0">
              <a:lnSpc>
                <a:spcPct val="100000"/>
              </a:lnSpc>
              <a:spcBef>
                <a:spcPts val="0"/>
              </a:spcBef>
              <a:buNone/>
            </a:pPr>
            <a:endParaRPr lang="en-GB" sz="1400" dirty="0"/>
          </a:p>
          <a:p>
            <a:pPr marL="0" indent="0">
              <a:lnSpc>
                <a:spcPct val="100000"/>
              </a:lnSpc>
              <a:spcBef>
                <a:spcPts val="0"/>
              </a:spcBef>
              <a:buNone/>
            </a:pPr>
            <a:r>
              <a:rPr lang="en-GB" sz="1400" dirty="0">
                <a:latin typeface="Raleway"/>
              </a:rPr>
              <a:t>Microsoft 365 Security Team </a:t>
            </a:r>
          </a:p>
          <a:p>
            <a:pPr marL="0" indent="0">
              <a:lnSpc>
                <a:spcPct val="100000"/>
              </a:lnSpc>
              <a:spcBef>
                <a:spcPts val="0"/>
              </a:spcBef>
              <a:buNone/>
            </a:pPr>
            <a:r>
              <a:rPr lang="en-GB" sz="1400" dirty="0">
                <a:latin typeface="Raleway"/>
              </a:rPr>
              <a:t>© Microsoft Corporation. All rights reserved. </a:t>
            </a:r>
          </a:p>
          <a:p>
            <a:pPr marL="0" indent="0">
              <a:lnSpc>
                <a:spcPct val="100000"/>
              </a:lnSpc>
              <a:spcBef>
                <a:spcPts val="0"/>
              </a:spcBef>
              <a:buNone/>
            </a:pPr>
            <a:r>
              <a:rPr lang="en-GB" sz="1400" dirty="0">
                <a:latin typeface="Raleway"/>
              </a:rPr>
              <a:t>This is an automated message — please do not reply. </a:t>
            </a:r>
          </a:p>
          <a:p>
            <a:pPr marL="0" indent="0">
              <a:buNone/>
            </a:pPr>
            <a:endParaRPr lang="en-GB" sz="900" dirty="0"/>
          </a:p>
          <a:p>
            <a:pPr marL="0" indent="0">
              <a:buNone/>
            </a:pPr>
            <a:endParaRPr lang="en-GB" sz="900" dirty="0"/>
          </a:p>
        </p:txBody>
      </p:sp>
    </p:spTree>
    <p:extLst>
      <p:ext uri="{BB962C8B-B14F-4D97-AF65-F5344CB8AC3E}">
        <p14:creationId xmlns:p14="http://schemas.microsoft.com/office/powerpoint/2010/main" val="39658393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9DC27A-44E5-EE51-62A8-5EB5D516892D}"/>
              </a:ext>
            </a:extLst>
          </p:cNvPr>
          <p:cNvSpPr>
            <a:spLocks noGrp="1"/>
          </p:cNvSpPr>
          <p:nvPr>
            <p:ph type="title"/>
          </p:nvPr>
        </p:nvSpPr>
        <p:spPr/>
        <p:txBody>
          <a:bodyPr/>
          <a:lstStyle/>
          <a:p>
            <a:r>
              <a:rPr lang="en-GB" dirty="0">
                <a:latin typeface="ARU Raisonne DemiBold"/>
              </a:rPr>
              <a:t>Email 2 : “Supplier Invoice” </a:t>
            </a:r>
            <a:endParaRPr lang="en-US" dirty="0"/>
          </a:p>
        </p:txBody>
      </p:sp>
      <p:sp>
        <p:nvSpPr>
          <p:cNvPr id="3" name="Content Placeholder 2">
            <a:extLst>
              <a:ext uri="{FF2B5EF4-FFF2-40B4-BE49-F238E27FC236}">
                <a16:creationId xmlns:a16="http://schemas.microsoft.com/office/drawing/2014/main" xmlns="" id="{EFA50F86-23EC-6AB2-8A7F-A0B62E2E64EC}"/>
              </a:ext>
            </a:extLst>
          </p:cNvPr>
          <p:cNvSpPr>
            <a:spLocks noGrp="1"/>
          </p:cNvSpPr>
          <p:nvPr>
            <p:ph idx="1"/>
          </p:nvPr>
        </p:nvSpPr>
        <p:spPr/>
        <p:txBody>
          <a:bodyPr vert="horz" lIns="91440" tIns="45720" rIns="91440" bIns="45720" rtlCol="0" anchor="t">
            <a:normAutofit fontScale="47500" lnSpcReduction="20000"/>
          </a:bodyPr>
          <a:lstStyle/>
          <a:p>
            <a:pPr marL="0" indent="0">
              <a:lnSpc>
                <a:spcPct val="120000"/>
              </a:lnSpc>
              <a:spcBef>
                <a:spcPts val="0"/>
              </a:spcBef>
              <a:buNone/>
            </a:pPr>
            <a:r>
              <a:rPr lang="en-GB" dirty="0">
                <a:latin typeface="Raleway"/>
              </a:rPr>
              <a:t>From: Sophie Allen </a:t>
            </a:r>
            <a:r>
              <a:rPr lang="en-GB" dirty="0">
                <a:latin typeface="Raleway"/>
                <a:hlinkClick r:id="rId2"/>
              </a:rPr>
              <a:t>s.allen@northbridgesupplies.co.uk</a:t>
            </a:r>
            <a:r>
              <a:rPr lang="en-GB" dirty="0">
                <a:latin typeface="Raleway"/>
              </a:rPr>
              <a:t> </a:t>
            </a:r>
            <a:endParaRPr lang="en-US" dirty="0">
              <a:latin typeface="Raleway"/>
            </a:endParaRPr>
          </a:p>
          <a:p>
            <a:pPr marL="0" indent="0">
              <a:lnSpc>
                <a:spcPct val="120000"/>
              </a:lnSpc>
              <a:spcBef>
                <a:spcPts val="0"/>
              </a:spcBef>
              <a:buNone/>
            </a:pPr>
            <a:r>
              <a:rPr lang="en-GB" dirty="0">
                <a:latin typeface="Raleway"/>
              </a:rPr>
              <a:t>To: </a:t>
            </a:r>
            <a:r>
              <a:rPr lang="en-GB" dirty="0">
                <a:latin typeface="Raleway"/>
                <a:hlinkClick r:id="rId3"/>
              </a:rPr>
              <a:t>finance@mapleco.co.uk</a:t>
            </a:r>
            <a:r>
              <a:rPr lang="en-GB" dirty="0">
                <a:latin typeface="Raleway"/>
              </a:rPr>
              <a:t> </a:t>
            </a:r>
          </a:p>
          <a:p>
            <a:pPr marL="0" indent="0">
              <a:lnSpc>
                <a:spcPct val="120000"/>
              </a:lnSpc>
              <a:spcBef>
                <a:spcPts val="0"/>
              </a:spcBef>
              <a:buNone/>
            </a:pPr>
            <a:r>
              <a:rPr lang="en-GB" dirty="0">
                <a:latin typeface="Raleway"/>
              </a:rPr>
              <a:t>CC: </a:t>
            </a:r>
            <a:r>
              <a:rPr lang="en-GB" dirty="0">
                <a:latin typeface="Raleway"/>
                <a:hlinkClick r:id="rId4"/>
              </a:rPr>
              <a:t>purchasing@mapleco.co.uk</a:t>
            </a:r>
            <a:r>
              <a:rPr lang="en-GB" dirty="0">
                <a:latin typeface="Raleway"/>
              </a:rPr>
              <a:t> </a:t>
            </a:r>
          </a:p>
          <a:p>
            <a:pPr marL="0" indent="0">
              <a:lnSpc>
                <a:spcPct val="120000"/>
              </a:lnSpc>
              <a:spcBef>
                <a:spcPts val="0"/>
              </a:spcBef>
              <a:buNone/>
            </a:pPr>
            <a:r>
              <a:rPr lang="en-GB" dirty="0"/>
              <a:t>Subject: Invoice #44819 – Maple &amp; Co. October Delivery </a:t>
            </a:r>
          </a:p>
          <a:p>
            <a:pPr marL="0" indent="0">
              <a:lnSpc>
                <a:spcPct val="120000"/>
              </a:lnSpc>
              <a:spcBef>
                <a:spcPts val="0"/>
              </a:spcBef>
              <a:buNone/>
            </a:pPr>
            <a:r>
              <a:rPr lang="en-GB" dirty="0"/>
              <a:t>Date: Mon, 18 Nov 2025 16:52 </a:t>
            </a:r>
          </a:p>
          <a:p>
            <a:pPr marL="0" indent="0">
              <a:lnSpc>
                <a:spcPct val="120000"/>
              </a:lnSpc>
              <a:spcBef>
                <a:spcPts val="0"/>
              </a:spcBef>
              <a:buNone/>
            </a:pPr>
            <a:r>
              <a:rPr lang="en-GB" dirty="0"/>
              <a:t>Attachment: INV-44819_OCT25.pdf </a:t>
            </a:r>
          </a:p>
          <a:p>
            <a:pPr marL="0" indent="0">
              <a:lnSpc>
                <a:spcPct val="120000"/>
              </a:lnSpc>
              <a:spcBef>
                <a:spcPts val="0"/>
              </a:spcBef>
              <a:buNone/>
            </a:pPr>
            <a:endParaRPr lang="en-GB"/>
          </a:p>
          <a:p>
            <a:pPr marL="0" indent="0">
              <a:lnSpc>
                <a:spcPct val="120000"/>
              </a:lnSpc>
              <a:spcBef>
                <a:spcPts val="0"/>
              </a:spcBef>
              <a:buNone/>
            </a:pPr>
            <a:r>
              <a:rPr lang="en-GB" dirty="0"/>
              <a:t>Hi Finance Team, </a:t>
            </a:r>
          </a:p>
          <a:p>
            <a:pPr marL="0" indent="0">
              <a:lnSpc>
                <a:spcPct val="120000"/>
              </a:lnSpc>
              <a:spcBef>
                <a:spcPts val="0"/>
              </a:spcBef>
              <a:buNone/>
            </a:pPr>
            <a:r>
              <a:rPr lang="en-GB" dirty="0">
                <a:latin typeface="Raleway"/>
              </a:rPr>
              <a:t>Hope you're well. </a:t>
            </a:r>
          </a:p>
          <a:p>
            <a:pPr marL="0" indent="0">
              <a:lnSpc>
                <a:spcPct val="120000"/>
              </a:lnSpc>
              <a:spcBef>
                <a:spcPts val="0"/>
              </a:spcBef>
              <a:buNone/>
            </a:pPr>
            <a:r>
              <a:rPr lang="en-GB" dirty="0">
                <a:latin typeface="Raleway"/>
              </a:rPr>
              <a:t>Please find attached Invoice #44819 for the October stock delivery completed last week (PO-7712). The total amount due is £7,842.50, payable within 7 days in line with our standard terms. If you need the breakdown by item code, let me know and I’ll resend the detailed sheet. </a:t>
            </a:r>
          </a:p>
          <a:p>
            <a:pPr marL="0" indent="0">
              <a:lnSpc>
                <a:spcPct val="120000"/>
              </a:lnSpc>
              <a:spcBef>
                <a:spcPts val="0"/>
              </a:spcBef>
              <a:buNone/>
            </a:pPr>
            <a:endParaRPr lang="en-GB"/>
          </a:p>
          <a:p>
            <a:pPr marL="0" indent="0">
              <a:lnSpc>
                <a:spcPct val="120000"/>
              </a:lnSpc>
              <a:spcBef>
                <a:spcPts val="0"/>
              </a:spcBef>
              <a:buNone/>
            </a:pPr>
            <a:r>
              <a:rPr lang="en-GB" dirty="0"/>
              <a:t>Thanks as always. </a:t>
            </a:r>
          </a:p>
          <a:p>
            <a:pPr marL="0" indent="0">
              <a:lnSpc>
                <a:spcPct val="120000"/>
              </a:lnSpc>
              <a:spcBef>
                <a:spcPts val="0"/>
              </a:spcBef>
              <a:buNone/>
            </a:pPr>
            <a:r>
              <a:rPr lang="en-GB" dirty="0">
                <a:latin typeface="Raleway"/>
              </a:rPr>
              <a:t>Kind regards, </a:t>
            </a:r>
          </a:p>
          <a:p>
            <a:pPr marL="0" indent="0">
              <a:lnSpc>
                <a:spcPct val="120000"/>
              </a:lnSpc>
              <a:spcBef>
                <a:spcPts val="0"/>
              </a:spcBef>
              <a:buNone/>
            </a:pPr>
            <a:r>
              <a:rPr lang="en-GB" dirty="0"/>
              <a:t>Sophie Allen </a:t>
            </a:r>
          </a:p>
          <a:p>
            <a:pPr marL="0" indent="0">
              <a:lnSpc>
                <a:spcPct val="120000"/>
              </a:lnSpc>
              <a:spcBef>
                <a:spcPts val="0"/>
              </a:spcBef>
              <a:buNone/>
            </a:pPr>
            <a:r>
              <a:rPr lang="en-GB" dirty="0">
                <a:latin typeface="Raleway"/>
              </a:rPr>
              <a:t>Accounts | </a:t>
            </a:r>
            <a:r>
              <a:rPr lang="en-GB" dirty="0" err="1">
                <a:latin typeface="Raleway"/>
              </a:rPr>
              <a:t>NorthBridge</a:t>
            </a:r>
            <a:r>
              <a:rPr lang="en-GB" dirty="0">
                <a:latin typeface="Raleway"/>
              </a:rPr>
              <a:t> Supplies Ltd </a:t>
            </a:r>
          </a:p>
          <a:p>
            <a:pPr marL="0" indent="0">
              <a:lnSpc>
                <a:spcPct val="120000"/>
              </a:lnSpc>
              <a:spcBef>
                <a:spcPts val="0"/>
              </a:spcBef>
              <a:buNone/>
            </a:pPr>
            <a:r>
              <a:rPr lang="en-GB" dirty="0"/>
              <a:t>Tel: 0161 555 0199 </a:t>
            </a:r>
          </a:p>
          <a:p>
            <a:pPr marL="0" indent="0">
              <a:lnSpc>
                <a:spcPct val="120000"/>
              </a:lnSpc>
              <a:spcBef>
                <a:spcPts val="0"/>
              </a:spcBef>
              <a:buNone/>
            </a:pPr>
            <a:r>
              <a:rPr lang="en-GB" dirty="0"/>
              <a:t>northbridgesupplies.co.uk </a:t>
            </a:r>
          </a:p>
        </p:txBody>
      </p:sp>
    </p:spTree>
    <p:extLst>
      <p:ext uri="{BB962C8B-B14F-4D97-AF65-F5344CB8AC3E}">
        <p14:creationId xmlns:p14="http://schemas.microsoft.com/office/powerpoint/2010/main" val="3605274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BEFD671-E4AF-A83B-6368-5BF7B7265C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68DE30DF-FF37-A1C0-2895-4564BA425A5F}"/>
              </a:ext>
            </a:extLst>
          </p:cNvPr>
          <p:cNvSpPr>
            <a:spLocks noGrp="1"/>
          </p:cNvSpPr>
          <p:nvPr>
            <p:ph type="title"/>
          </p:nvPr>
        </p:nvSpPr>
        <p:spPr/>
        <p:txBody>
          <a:bodyPr/>
          <a:lstStyle/>
          <a:p>
            <a:r>
              <a:rPr lang="en-GB" b="0" dirty="0">
                <a:latin typeface="ARU Raisonne DemiBold"/>
              </a:rPr>
              <a:t>Email 3: “CEO Urgent Request (BEC)” </a:t>
            </a:r>
            <a:endParaRPr lang="en-US" dirty="0"/>
          </a:p>
        </p:txBody>
      </p:sp>
      <p:sp>
        <p:nvSpPr>
          <p:cNvPr id="3" name="Content Placeholder 2">
            <a:extLst>
              <a:ext uri="{FF2B5EF4-FFF2-40B4-BE49-F238E27FC236}">
                <a16:creationId xmlns:a16="http://schemas.microsoft.com/office/drawing/2014/main" xmlns="" id="{AFEAB8DD-423C-2FFB-2F0C-D851FAAE0503}"/>
              </a:ext>
            </a:extLst>
          </p:cNvPr>
          <p:cNvSpPr>
            <a:spLocks noGrp="1"/>
          </p:cNvSpPr>
          <p:nvPr>
            <p:ph idx="1"/>
          </p:nvPr>
        </p:nvSpPr>
        <p:spPr/>
        <p:txBody>
          <a:bodyPr vert="horz" lIns="91440" tIns="45720" rIns="91440" bIns="45720" rtlCol="0" anchor="t">
            <a:normAutofit fontScale="55000" lnSpcReduction="20000"/>
          </a:bodyPr>
          <a:lstStyle/>
          <a:p>
            <a:pPr>
              <a:lnSpc>
                <a:spcPct val="120000"/>
              </a:lnSpc>
              <a:spcBef>
                <a:spcPts val="0"/>
              </a:spcBef>
              <a:buNone/>
            </a:pPr>
            <a:r>
              <a:rPr lang="en-GB">
                <a:latin typeface="Raleway"/>
              </a:rPr>
              <a:t>From: James Carter </a:t>
            </a:r>
            <a:r>
              <a:rPr lang="en-GB" dirty="0">
                <a:latin typeface="Raleway"/>
                <a:hlinkClick r:id="rId2"/>
              </a:rPr>
              <a:t>j.carter@mapleco-office.com</a:t>
            </a:r>
            <a:r>
              <a:rPr lang="en-GB" dirty="0">
                <a:latin typeface="Raleway"/>
              </a:rPr>
              <a:t> </a:t>
            </a:r>
            <a:endParaRPr lang="en-US" dirty="0"/>
          </a:p>
          <a:p>
            <a:pPr>
              <a:lnSpc>
                <a:spcPct val="120000"/>
              </a:lnSpc>
              <a:spcBef>
                <a:spcPts val="0"/>
              </a:spcBef>
              <a:buNone/>
            </a:pPr>
            <a:r>
              <a:rPr lang="en-GB">
                <a:latin typeface="Raleway"/>
              </a:rPr>
              <a:t>To: </a:t>
            </a:r>
            <a:r>
              <a:rPr lang="en-GB" dirty="0">
                <a:latin typeface="Raleway"/>
                <a:hlinkClick r:id="rId3"/>
              </a:rPr>
              <a:t>emma.w@mapleco.co.uk</a:t>
            </a:r>
            <a:r>
              <a:rPr lang="en-GB" dirty="0">
                <a:latin typeface="Raleway"/>
              </a:rPr>
              <a:t> </a:t>
            </a:r>
            <a:endParaRPr lang="en-GB" dirty="0"/>
          </a:p>
          <a:p>
            <a:pPr>
              <a:lnSpc>
                <a:spcPct val="120000"/>
              </a:lnSpc>
              <a:spcBef>
                <a:spcPts val="0"/>
              </a:spcBef>
              <a:buNone/>
            </a:pPr>
            <a:r>
              <a:rPr lang="en-GB">
                <a:latin typeface="Raleway"/>
              </a:rPr>
              <a:t>Subject: Quick favour before my meeting </a:t>
            </a:r>
            <a:endParaRPr lang="en-GB"/>
          </a:p>
          <a:p>
            <a:pPr>
              <a:lnSpc>
                <a:spcPct val="120000"/>
              </a:lnSpc>
              <a:spcBef>
                <a:spcPts val="0"/>
              </a:spcBef>
              <a:buNone/>
            </a:pPr>
            <a:r>
              <a:rPr lang="en-GB">
                <a:latin typeface="Raleway"/>
              </a:rPr>
              <a:t>Date: Tue, 19 Nov 2025 10:07 </a:t>
            </a:r>
            <a:endParaRPr lang="en-GB"/>
          </a:p>
          <a:p>
            <a:pPr>
              <a:lnSpc>
                <a:spcPct val="120000"/>
              </a:lnSpc>
              <a:spcBef>
                <a:spcPts val="0"/>
              </a:spcBef>
              <a:buNone/>
            </a:pPr>
            <a:endParaRPr lang="en-GB"/>
          </a:p>
          <a:p>
            <a:pPr>
              <a:lnSpc>
                <a:spcPct val="120000"/>
              </a:lnSpc>
              <a:spcBef>
                <a:spcPts val="0"/>
              </a:spcBef>
              <a:buNone/>
            </a:pPr>
            <a:r>
              <a:rPr lang="en-GB">
                <a:latin typeface="Raleway"/>
              </a:rPr>
              <a:t>Hi Emma, </a:t>
            </a:r>
          </a:p>
          <a:p>
            <a:pPr>
              <a:lnSpc>
                <a:spcPct val="120000"/>
              </a:lnSpc>
              <a:spcBef>
                <a:spcPts val="0"/>
              </a:spcBef>
              <a:buNone/>
            </a:pPr>
            <a:r>
              <a:rPr lang="en-GB">
                <a:latin typeface="Raleway"/>
              </a:rPr>
              <a:t>I’m about to go into back-to-back meetings and need a quick favour handled urgently. </a:t>
            </a:r>
            <a:endParaRPr lang="en-GB"/>
          </a:p>
          <a:p>
            <a:pPr>
              <a:lnSpc>
                <a:spcPct val="120000"/>
              </a:lnSpc>
              <a:spcBef>
                <a:spcPts val="0"/>
              </a:spcBef>
              <a:buNone/>
            </a:pPr>
            <a:r>
              <a:rPr lang="en-GB">
                <a:latin typeface="Raleway"/>
              </a:rPr>
              <a:t>Could you purchase six £100 Amazon gift cards for a client onboarding gesture? We need them within the next hour. </a:t>
            </a:r>
            <a:endParaRPr lang="en-GB"/>
          </a:p>
          <a:p>
            <a:pPr>
              <a:lnSpc>
                <a:spcPct val="120000"/>
              </a:lnSpc>
              <a:spcBef>
                <a:spcPts val="0"/>
              </a:spcBef>
              <a:buNone/>
            </a:pPr>
            <a:r>
              <a:rPr lang="en-GB" dirty="0">
                <a:latin typeface="Raleway"/>
              </a:rPr>
              <a:t>Please keep this discreet — it’s a surprise for the client and I don’t want it going around the office. Once you have them, scratch the codes and send photos of </a:t>
            </a:r>
            <a:r>
              <a:rPr lang="en-GB">
                <a:latin typeface="Raleway"/>
              </a:rPr>
              <a:t>the back by replying to this email. </a:t>
            </a:r>
            <a:endParaRPr lang="en-GB"/>
          </a:p>
          <a:p>
            <a:pPr>
              <a:lnSpc>
                <a:spcPct val="120000"/>
              </a:lnSpc>
              <a:spcBef>
                <a:spcPts val="0"/>
              </a:spcBef>
              <a:buNone/>
            </a:pPr>
            <a:endParaRPr lang="en-GB"/>
          </a:p>
          <a:p>
            <a:pPr>
              <a:lnSpc>
                <a:spcPct val="120000"/>
              </a:lnSpc>
              <a:spcBef>
                <a:spcPts val="0"/>
              </a:spcBef>
              <a:buNone/>
            </a:pPr>
            <a:r>
              <a:rPr lang="en-GB">
                <a:latin typeface="Raleway"/>
              </a:rPr>
              <a:t>I’ll reimburse you today and send the cost code later. </a:t>
            </a:r>
            <a:endParaRPr lang="en-GB"/>
          </a:p>
          <a:p>
            <a:pPr>
              <a:lnSpc>
                <a:spcPct val="120000"/>
              </a:lnSpc>
              <a:spcBef>
                <a:spcPts val="0"/>
              </a:spcBef>
              <a:buNone/>
            </a:pPr>
            <a:endParaRPr lang="en-GB" dirty="0"/>
          </a:p>
          <a:p>
            <a:pPr>
              <a:lnSpc>
                <a:spcPct val="120000"/>
              </a:lnSpc>
              <a:spcBef>
                <a:spcPts val="0"/>
              </a:spcBef>
              <a:buNone/>
            </a:pPr>
            <a:r>
              <a:rPr lang="en-GB">
                <a:latin typeface="Raleway"/>
              </a:rPr>
              <a:t>Thanks, </a:t>
            </a:r>
            <a:endParaRPr lang="en-GB"/>
          </a:p>
          <a:p>
            <a:pPr>
              <a:lnSpc>
                <a:spcPct val="120000"/>
              </a:lnSpc>
              <a:spcBef>
                <a:spcPts val="0"/>
              </a:spcBef>
              <a:buNone/>
            </a:pPr>
            <a:r>
              <a:rPr lang="en-GB">
                <a:latin typeface="Raleway"/>
              </a:rPr>
              <a:t>James </a:t>
            </a:r>
            <a:endParaRPr lang="en-GB"/>
          </a:p>
          <a:p>
            <a:pPr>
              <a:lnSpc>
                <a:spcPct val="120000"/>
              </a:lnSpc>
              <a:spcBef>
                <a:spcPts val="0"/>
              </a:spcBef>
              <a:buNone/>
            </a:pPr>
            <a:endParaRPr lang="en-GB"/>
          </a:p>
          <a:p>
            <a:pPr>
              <a:lnSpc>
                <a:spcPct val="120000"/>
              </a:lnSpc>
              <a:spcBef>
                <a:spcPts val="0"/>
              </a:spcBef>
              <a:buNone/>
            </a:pPr>
            <a:endParaRPr lang="en-GB"/>
          </a:p>
          <a:p>
            <a:pPr>
              <a:lnSpc>
                <a:spcPct val="120000"/>
              </a:lnSpc>
              <a:spcBef>
                <a:spcPts val="0"/>
              </a:spcBef>
              <a:buNone/>
            </a:pPr>
            <a:r>
              <a:rPr lang="en-GB">
                <a:latin typeface="Raleway"/>
              </a:rPr>
              <a:t>Sent from my iPhone </a:t>
            </a:r>
            <a:endParaRPr lang="en-GB"/>
          </a:p>
          <a:p>
            <a:pPr>
              <a:buNone/>
            </a:pPr>
            <a:endParaRPr lang="en-GB"/>
          </a:p>
          <a:p>
            <a:pPr marL="0" indent="0">
              <a:lnSpc>
                <a:spcPct val="120000"/>
              </a:lnSpc>
              <a:spcBef>
                <a:spcPts val="0"/>
              </a:spcBef>
              <a:buNone/>
            </a:pPr>
            <a:endParaRPr lang="en-GB"/>
          </a:p>
        </p:txBody>
      </p:sp>
    </p:spTree>
    <p:extLst>
      <p:ext uri="{BB962C8B-B14F-4D97-AF65-F5344CB8AC3E}">
        <p14:creationId xmlns:p14="http://schemas.microsoft.com/office/powerpoint/2010/main" val="13115641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4C6087B-9920-BBF7-CCF9-707F5605B2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51380187-40E1-836F-A11B-84DA7950FE55}"/>
              </a:ext>
            </a:extLst>
          </p:cNvPr>
          <p:cNvSpPr>
            <a:spLocks noGrp="1"/>
          </p:cNvSpPr>
          <p:nvPr>
            <p:ph type="title"/>
          </p:nvPr>
        </p:nvSpPr>
        <p:spPr/>
        <p:txBody>
          <a:bodyPr/>
          <a:lstStyle/>
          <a:p>
            <a:r>
              <a:rPr lang="en-GB" b="0" dirty="0">
                <a:latin typeface="ARU Raisonne DemiBold"/>
              </a:rPr>
              <a:t>Email 4: “Delivery Update / Customs Fee” </a:t>
            </a:r>
            <a:endParaRPr lang="en-US" dirty="0"/>
          </a:p>
        </p:txBody>
      </p:sp>
      <p:sp>
        <p:nvSpPr>
          <p:cNvPr id="3" name="Content Placeholder 2">
            <a:extLst>
              <a:ext uri="{FF2B5EF4-FFF2-40B4-BE49-F238E27FC236}">
                <a16:creationId xmlns:a16="http://schemas.microsoft.com/office/drawing/2014/main" xmlns="" id="{4787E11B-28D3-BD35-04D6-04F476534883}"/>
              </a:ext>
            </a:extLst>
          </p:cNvPr>
          <p:cNvSpPr>
            <a:spLocks noGrp="1"/>
          </p:cNvSpPr>
          <p:nvPr>
            <p:ph idx="1"/>
          </p:nvPr>
        </p:nvSpPr>
        <p:spPr/>
        <p:txBody>
          <a:bodyPr vert="horz" lIns="91440" tIns="45720" rIns="91440" bIns="45720" rtlCol="0" anchor="t">
            <a:normAutofit fontScale="25000" lnSpcReduction="20000"/>
          </a:bodyPr>
          <a:lstStyle/>
          <a:p>
            <a:pPr marL="0" indent="0">
              <a:lnSpc>
                <a:spcPct val="120000"/>
              </a:lnSpc>
              <a:spcBef>
                <a:spcPts val="0"/>
              </a:spcBef>
              <a:buNone/>
            </a:pPr>
            <a:r>
              <a:rPr lang="en-GB" sz="6000" dirty="0">
                <a:latin typeface="Raleway"/>
              </a:rPr>
              <a:t>From: DPD Automated Service </a:t>
            </a:r>
            <a:r>
              <a:rPr lang="en-GB" sz="6000" dirty="0">
                <a:solidFill>
                  <a:schemeClr val="tx2">
                    <a:lumMod val="49000"/>
                    <a:lumOff val="51000"/>
                  </a:schemeClr>
                </a:solidFill>
                <a:latin typeface="Raleway"/>
                <a:hlinkClick r:id="rId2">
                  <a:extLst>
                    <a:ext uri="{A12FA001-AC4F-418D-AE19-62706E023703}">
                      <ahyp:hlinkClr xmlns:ahyp="http://schemas.microsoft.com/office/drawing/2018/hyperlinkcolor" xmlns="" val="tx"/>
                    </a:ext>
                  </a:extLst>
                </a:hlinkClick>
              </a:rPr>
              <a:t>no-reply@dpd-tracking-service.net</a:t>
            </a:r>
            <a:r>
              <a:rPr lang="en-GB" sz="6000" dirty="0">
                <a:latin typeface="Raleway"/>
              </a:rPr>
              <a:t/>
            </a:r>
            <a:br>
              <a:rPr lang="en-GB" sz="6000" dirty="0">
                <a:latin typeface="Raleway"/>
              </a:rPr>
            </a:br>
            <a:r>
              <a:rPr lang="en-GB" sz="6000" dirty="0">
                <a:latin typeface="Raleway"/>
              </a:rPr>
              <a:t>To: </a:t>
            </a:r>
            <a:r>
              <a:rPr lang="en-GB" sz="6000" dirty="0">
                <a:solidFill>
                  <a:schemeClr val="tx2">
                    <a:lumMod val="49000"/>
                    <a:lumOff val="51000"/>
                  </a:schemeClr>
                </a:solidFill>
                <a:latin typeface="Raleway"/>
                <a:hlinkClick r:id="rId3">
                  <a:extLst>
                    <a:ext uri="{A12FA001-AC4F-418D-AE19-62706E023703}">
                      <ahyp:hlinkClr xmlns:ahyp="http://schemas.microsoft.com/office/drawing/2018/hyperlinkcolor" xmlns="" val="tx"/>
                    </a:ext>
                  </a:extLst>
                </a:hlinkClick>
              </a:rPr>
              <a:t>warehouse@mapleco.co.uk</a:t>
            </a:r>
            <a:r>
              <a:rPr lang="en-GB" sz="6000" dirty="0">
                <a:latin typeface="Raleway"/>
              </a:rPr>
              <a:t/>
            </a:r>
            <a:br>
              <a:rPr lang="en-GB" sz="6000" dirty="0">
                <a:latin typeface="Raleway"/>
              </a:rPr>
            </a:br>
            <a:r>
              <a:rPr lang="en-GB" sz="6000" dirty="0">
                <a:latin typeface="Raleway"/>
              </a:rPr>
              <a:t>Subject: Package held at depot – action needed</a:t>
            </a:r>
            <a:br>
              <a:rPr lang="en-GB" sz="6000" dirty="0">
                <a:latin typeface="Raleway"/>
              </a:rPr>
            </a:br>
            <a:r>
              <a:rPr lang="en-GB" sz="6000" dirty="0">
                <a:latin typeface="Raleway"/>
              </a:rPr>
              <a:t>Date: Mon, 18 Nov 2025 07:26</a:t>
            </a:r>
            <a:endParaRPr lang="en-US" sz="6000">
              <a:latin typeface="Raleway"/>
            </a:endParaRPr>
          </a:p>
          <a:p>
            <a:pPr>
              <a:lnSpc>
                <a:spcPct val="120000"/>
              </a:lnSpc>
              <a:spcBef>
                <a:spcPts val="0"/>
              </a:spcBef>
              <a:buNone/>
            </a:pPr>
            <a:endParaRPr lang="en-GB" sz="6000" dirty="0">
              <a:latin typeface="Raleway"/>
            </a:endParaRPr>
          </a:p>
          <a:p>
            <a:pPr>
              <a:lnSpc>
                <a:spcPct val="120000"/>
              </a:lnSpc>
              <a:spcBef>
                <a:spcPts val="0"/>
              </a:spcBef>
              <a:buNone/>
            </a:pPr>
            <a:r>
              <a:rPr lang="en-GB" sz="6000" dirty="0">
                <a:latin typeface="Raleway"/>
              </a:rPr>
              <a:t>Dear Customer,</a:t>
            </a:r>
            <a:endParaRPr lang="en-US" sz="6000">
              <a:latin typeface="Raleway"/>
            </a:endParaRPr>
          </a:p>
          <a:p>
            <a:pPr marL="0" indent="0">
              <a:lnSpc>
                <a:spcPct val="120000"/>
              </a:lnSpc>
              <a:spcBef>
                <a:spcPts val="0"/>
              </a:spcBef>
              <a:buNone/>
            </a:pPr>
            <a:r>
              <a:rPr lang="en-GB" sz="6000" dirty="0">
                <a:latin typeface="Raleway"/>
              </a:rPr>
              <a:t>Your parcel linked to PO-7712 is currently held at our Manchester depot due to an unpaid customs handling fee of £2.19.</a:t>
            </a:r>
            <a:endParaRPr lang="en-US" sz="6000">
              <a:latin typeface="Raleway"/>
            </a:endParaRPr>
          </a:p>
          <a:p>
            <a:pPr>
              <a:lnSpc>
                <a:spcPct val="120000"/>
              </a:lnSpc>
              <a:spcBef>
                <a:spcPts val="0"/>
              </a:spcBef>
              <a:buNone/>
            </a:pPr>
            <a:r>
              <a:rPr lang="en-GB" sz="6000" dirty="0">
                <a:latin typeface="Raleway"/>
              </a:rPr>
              <a:t>To avoid return to sender, please complete payment within 24 hours using the secure link below:</a:t>
            </a:r>
            <a:endParaRPr lang="en-US" sz="6000">
              <a:latin typeface="Raleway"/>
            </a:endParaRPr>
          </a:p>
          <a:p>
            <a:pPr marL="0" indent="0">
              <a:lnSpc>
                <a:spcPct val="120000"/>
              </a:lnSpc>
              <a:spcBef>
                <a:spcPts val="0"/>
              </a:spcBef>
              <a:buNone/>
            </a:pPr>
            <a:r>
              <a:rPr lang="en-GB" sz="6000" dirty="0">
                <a:latin typeface="Raleway"/>
              </a:rPr>
              <a:t>Pay now:</a:t>
            </a:r>
            <a:br>
              <a:rPr lang="en-GB" sz="6000" dirty="0">
                <a:latin typeface="Raleway"/>
              </a:rPr>
            </a:br>
            <a:r>
              <a:rPr lang="en-GB" sz="6000" dirty="0">
                <a:solidFill>
                  <a:schemeClr val="tx2">
                    <a:lumMod val="49000"/>
                    <a:lumOff val="51000"/>
                  </a:schemeClr>
                </a:solidFill>
                <a:latin typeface="Raleway"/>
                <a:hlinkClick r:id="rId4">
                  <a:extLst>
                    <a:ext uri="{A12FA001-AC4F-418D-AE19-62706E023703}">
                      <ahyp:hlinkClr xmlns:ahyp="http://schemas.microsoft.com/office/drawing/2018/hyperlinkcolor" xmlns="" val="tx"/>
                    </a:ext>
                  </a:extLst>
                </a:hlinkClick>
              </a:rPr>
              <a:t>https://dpd-payments.example.net/PO-7712</a:t>
            </a:r>
            <a:endParaRPr lang="en-US" sz="6000">
              <a:solidFill>
                <a:schemeClr val="tx2">
                  <a:lumMod val="49000"/>
                  <a:lumOff val="51000"/>
                </a:schemeClr>
              </a:solidFill>
              <a:latin typeface="Raleway"/>
            </a:endParaRPr>
          </a:p>
          <a:p>
            <a:pPr>
              <a:lnSpc>
                <a:spcPct val="120000"/>
              </a:lnSpc>
              <a:spcBef>
                <a:spcPts val="0"/>
              </a:spcBef>
              <a:buNone/>
            </a:pPr>
            <a:r>
              <a:rPr lang="en-GB" sz="6000" dirty="0">
                <a:latin typeface="Raleway"/>
              </a:rPr>
              <a:t>Once payment is confirmed, your delivery will be released and rescheduled automatically.</a:t>
            </a:r>
            <a:endParaRPr lang="en-US" sz="6000">
              <a:latin typeface="Raleway"/>
            </a:endParaRPr>
          </a:p>
          <a:p>
            <a:pPr>
              <a:lnSpc>
                <a:spcPct val="120000"/>
              </a:lnSpc>
              <a:spcBef>
                <a:spcPts val="0"/>
              </a:spcBef>
              <a:buNone/>
            </a:pPr>
            <a:endParaRPr lang="en-GB" sz="6000" dirty="0">
              <a:latin typeface="Raleway"/>
            </a:endParaRPr>
          </a:p>
          <a:p>
            <a:pPr>
              <a:lnSpc>
                <a:spcPct val="120000"/>
              </a:lnSpc>
              <a:spcBef>
                <a:spcPts val="0"/>
              </a:spcBef>
              <a:buNone/>
            </a:pPr>
            <a:r>
              <a:rPr lang="en-GB" sz="6000" dirty="0">
                <a:latin typeface="Raleway"/>
              </a:rPr>
              <a:t>Thank you for choosing DPD.</a:t>
            </a:r>
            <a:endParaRPr lang="en-US" sz="6000">
              <a:latin typeface="Raleway"/>
            </a:endParaRPr>
          </a:p>
          <a:p>
            <a:pPr>
              <a:lnSpc>
                <a:spcPct val="120000"/>
              </a:lnSpc>
              <a:spcBef>
                <a:spcPts val="0"/>
              </a:spcBef>
              <a:buNone/>
            </a:pPr>
            <a:r>
              <a:rPr lang="en-GB" sz="6000" dirty="0">
                <a:latin typeface="Raleway"/>
              </a:rPr>
              <a:t>DPD Delivery Support</a:t>
            </a:r>
            <a:endParaRPr lang="en-US" sz="6000">
              <a:latin typeface="Raleway"/>
            </a:endParaRPr>
          </a:p>
          <a:p>
            <a:pPr marL="0" indent="0">
              <a:buNone/>
            </a:pPr>
            <a:endParaRPr lang="en-GB" sz="5000" dirty="0">
              <a:solidFill>
                <a:schemeClr val="tx1"/>
              </a:solidFill>
              <a:latin typeface="Aptos"/>
            </a:endParaRPr>
          </a:p>
          <a:p>
            <a:pPr marL="0" indent="0">
              <a:buNone/>
            </a:pPr>
            <a:r>
              <a:rPr lang="en-GB" sz="4800" i="1" dirty="0">
                <a:solidFill>
                  <a:schemeClr val="tx1"/>
                </a:solidFill>
                <a:latin typeface="Aptos"/>
              </a:rPr>
              <a:t>This email is automatically generated. Replies are not monitored.</a:t>
            </a:r>
          </a:p>
          <a:p>
            <a:pPr>
              <a:lnSpc>
                <a:spcPct val="100000"/>
              </a:lnSpc>
              <a:buNone/>
            </a:pPr>
            <a:endParaRPr lang="en-GB" dirty="0">
              <a:solidFill>
                <a:schemeClr val="tx1"/>
              </a:solidFill>
            </a:endParaRPr>
          </a:p>
          <a:p>
            <a:pPr>
              <a:buNone/>
            </a:pPr>
            <a:endParaRPr lang="en-GB" dirty="0">
              <a:solidFill>
                <a:schemeClr val="tx1"/>
              </a:solidFill>
            </a:endParaRPr>
          </a:p>
          <a:p>
            <a:pPr marL="0" indent="0">
              <a:lnSpc>
                <a:spcPct val="120000"/>
              </a:lnSpc>
              <a:spcBef>
                <a:spcPts val="0"/>
              </a:spcBef>
              <a:buNone/>
            </a:pPr>
            <a:endParaRPr lang="en-GB"/>
          </a:p>
        </p:txBody>
      </p:sp>
    </p:spTree>
    <p:extLst>
      <p:ext uri="{BB962C8B-B14F-4D97-AF65-F5344CB8AC3E}">
        <p14:creationId xmlns:p14="http://schemas.microsoft.com/office/powerpoint/2010/main" val="24394192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6F33EB7-A292-9367-035E-AA582410AF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55A427B6-11E1-D310-1551-BCFCF1B4B8BF}"/>
              </a:ext>
            </a:extLst>
          </p:cNvPr>
          <p:cNvSpPr>
            <a:spLocks noGrp="1"/>
          </p:cNvSpPr>
          <p:nvPr>
            <p:ph type="title"/>
          </p:nvPr>
        </p:nvSpPr>
        <p:spPr/>
        <p:txBody>
          <a:bodyPr/>
          <a:lstStyle/>
          <a:p>
            <a:r>
              <a:rPr lang="en-GB" b="0" dirty="0">
                <a:latin typeface="ARU Raisonne DemiBold"/>
              </a:rPr>
              <a:t>Email 5: “Internal HR Notice”</a:t>
            </a:r>
            <a:endParaRPr lang="en-US" dirty="0"/>
          </a:p>
        </p:txBody>
      </p:sp>
      <p:sp>
        <p:nvSpPr>
          <p:cNvPr id="3" name="Content Placeholder 2">
            <a:extLst>
              <a:ext uri="{FF2B5EF4-FFF2-40B4-BE49-F238E27FC236}">
                <a16:creationId xmlns:a16="http://schemas.microsoft.com/office/drawing/2014/main" xmlns="" id="{865DAC4F-639F-17A0-EB5C-8732BEF40B71}"/>
              </a:ext>
            </a:extLst>
          </p:cNvPr>
          <p:cNvSpPr>
            <a:spLocks noGrp="1"/>
          </p:cNvSpPr>
          <p:nvPr>
            <p:ph idx="1"/>
          </p:nvPr>
        </p:nvSpPr>
        <p:spPr>
          <a:xfrm>
            <a:off x="838200" y="1475517"/>
            <a:ext cx="10515600" cy="4351338"/>
          </a:xfrm>
        </p:spPr>
        <p:txBody>
          <a:bodyPr vert="horz" lIns="91440" tIns="45720" rIns="91440" bIns="45720" rtlCol="0" anchor="t">
            <a:noAutofit/>
          </a:bodyPr>
          <a:lstStyle/>
          <a:p>
            <a:pPr marL="0" indent="0">
              <a:lnSpc>
                <a:spcPct val="100000"/>
              </a:lnSpc>
              <a:spcBef>
                <a:spcPts val="0"/>
              </a:spcBef>
              <a:buNone/>
            </a:pPr>
            <a:r>
              <a:rPr lang="en-GB" sz="1500" dirty="0">
                <a:latin typeface="Raleway"/>
              </a:rPr>
              <a:t>From: Aisha Rahman </a:t>
            </a:r>
            <a:r>
              <a:rPr lang="en-GB" sz="1500" dirty="0">
                <a:solidFill>
                  <a:schemeClr val="tx2">
                    <a:lumMod val="49000"/>
                    <a:lumOff val="51000"/>
                  </a:schemeClr>
                </a:solidFill>
                <a:latin typeface="Raleway"/>
              </a:rPr>
              <a:t>a.rahman@mapleco.co.uk </a:t>
            </a:r>
            <a:endParaRPr lang="en-US" sz="1500">
              <a:solidFill>
                <a:schemeClr val="tx2">
                  <a:lumMod val="49000"/>
                  <a:lumOff val="51000"/>
                </a:schemeClr>
              </a:solidFill>
              <a:latin typeface="Raleway"/>
            </a:endParaRPr>
          </a:p>
          <a:p>
            <a:pPr marL="0" indent="0">
              <a:lnSpc>
                <a:spcPct val="100000"/>
              </a:lnSpc>
              <a:spcBef>
                <a:spcPts val="0"/>
              </a:spcBef>
              <a:buNone/>
            </a:pPr>
            <a:r>
              <a:rPr lang="en-GB" sz="1500" dirty="0">
                <a:latin typeface="Raleway"/>
              </a:rPr>
              <a:t>To: </a:t>
            </a:r>
            <a:r>
              <a:rPr lang="en-GB" sz="1500" dirty="0">
                <a:solidFill>
                  <a:schemeClr val="tx2">
                    <a:lumMod val="49000"/>
                    <a:lumOff val="51000"/>
                  </a:schemeClr>
                </a:solidFill>
                <a:latin typeface="Raleway"/>
              </a:rPr>
              <a:t>all-staff@mapleco.co.uk </a:t>
            </a:r>
          </a:p>
          <a:p>
            <a:pPr marL="0" indent="0">
              <a:lnSpc>
                <a:spcPct val="100000"/>
              </a:lnSpc>
              <a:spcBef>
                <a:spcPts val="0"/>
              </a:spcBef>
              <a:buNone/>
            </a:pPr>
            <a:r>
              <a:rPr lang="en-GB" sz="1500" dirty="0">
                <a:latin typeface="Raleway"/>
              </a:rPr>
              <a:t>Subject: Updated Holiday Policy 2025</a:t>
            </a:r>
          </a:p>
          <a:p>
            <a:pPr marL="0" indent="0">
              <a:lnSpc>
                <a:spcPct val="100000"/>
              </a:lnSpc>
              <a:spcBef>
                <a:spcPts val="0"/>
              </a:spcBef>
              <a:buNone/>
            </a:pPr>
            <a:endParaRPr lang="en-GB"/>
          </a:p>
          <a:p>
            <a:pPr marL="0" indent="0">
              <a:lnSpc>
                <a:spcPct val="100000"/>
              </a:lnSpc>
              <a:spcBef>
                <a:spcPts val="0"/>
              </a:spcBef>
              <a:buNone/>
            </a:pPr>
            <a:r>
              <a:rPr lang="en-GB" sz="1500" dirty="0">
                <a:latin typeface="Raleway"/>
              </a:rPr>
              <a:t>Date: Fri, 15 Nov 2025 14:10 </a:t>
            </a:r>
          </a:p>
          <a:p>
            <a:pPr marL="0" indent="0">
              <a:lnSpc>
                <a:spcPct val="100000"/>
              </a:lnSpc>
              <a:spcBef>
                <a:spcPts val="0"/>
              </a:spcBef>
              <a:buNone/>
            </a:pPr>
            <a:endParaRPr lang="en-GB" sz="1500" dirty="0">
              <a:latin typeface="Raleway"/>
            </a:endParaRPr>
          </a:p>
          <a:p>
            <a:pPr marL="0" indent="0">
              <a:lnSpc>
                <a:spcPct val="100000"/>
              </a:lnSpc>
              <a:spcBef>
                <a:spcPts val="0"/>
              </a:spcBef>
              <a:buNone/>
            </a:pPr>
            <a:r>
              <a:rPr lang="en-GB" sz="1500" dirty="0">
                <a:latin typeface="Raleway"/>
              </a:rPr>
              <a:t>Hi everyone, </a:t>
            </a:r>
          </a:p>
          <a:p>
            <a:pPr marL="0" indent="0">
              <a:lnSpc>
                <a:spcPct val="100000"/>
              </a:lnSpc>
              <a:spcBef>
                <a:spcPts val="0"/>
              </a:spcBef>
              <a:buNone/>
            </a:pPr>
            <a:r>
              <a:rPr lang="en-GB" sz="1500" dirty="0">
                <a:latin typeface="Raleway"/>
              </a:rPr>
              <a:t>A quick note to let you know HR has published the updated Holiday Policy for 2025. </a:t>
            </a:r>
          </a:p>
          <a:p>
            <a:pPr marL="0" indent="0">
              <a:lnSpc>
                <a:spcPct val="100000"/>
              </a:lnSpc>
              <a:spcBef>
                <a:spcPts val="0"/>
              </a:spcBef>
              <a:buNone/>
            </a:pPr>
            <a:endParaRPr lang="en-GB" sz="1500" dirty="0">
              <a:latin typeface="Raleway"/>
            </a:endParaRPr>
          </a:p>
          <a:p>
            <a:pPr marL="0" indent="0">
              <a:lnSpc>
                <a:spcPct val="100000"/>
              </a:lnSpc>
              <a:spcBef>
                <a:spcPts val="0"/>
              </a:spcBef>
              <a:buNone/>
            </a:pPr>
            <a:r>
              <a:rPr lang="en-GB" sz="1500">
                <a:latin typeface="Raleway"/>
              </a:rPr>
              <a:t>Key updates: </a:t>
            </a:r>
          </a:p>
          <a:p>
            <a:pPr marL="285750" indent="-285750">
              <a:lnSpc>
                <a:spcPct val="100000"/>
              </a:lnSpc>
              <a:spcBef>
                <a:spcPts val="0"/>
              </a:spcBef>
            </a:pPr>
            <a:r>
              <a:rPr lang="en-GB" sz="1500">
                <a:latin typeface="Raleway"/>
              </a:rPr>
              <a:t>Carry-over allowance is now capped at 5 days (previously 10) </a:t>
            </a:r>
          </a:p>
          <a:p>
            <a:pPr marL="285750" indent="-285750">
              <a:lnSpc>
                <a:spcPct val="100000"/>
              </a:lnSpc>
              <a:spcBef>
                <a:spcPts val="0"/>
              </a:spcBef>
            </a:pPr>
            <a:r>
              <a:rPr lang="en-GB" sz="1500">
                <a:latin typeface="Raleway"/>
              </a:rPr>
              <a:t>All holiday requests should be submitted via BambooHR </a:t>
            </a:r>
          </a:p>
          <a:p>
            <a:pPr marL="285750" indent="-285750">
              <a:lnSpc>
                <a:spcPct val="100000"/>
              </a:lnSpc>
              <a:spcBef>
                <a:spcPts val="0"/>
              </a:spcBef>
            </a:pPr>
            <a:r>
              <a:rPr lang="en-GB" sz="1500" dirty="0">
                <a:latin typeface="Raleway"/>
              </a:rPr>
              <a:t>Requests for peak periods (July/August, Christmas week) should be in by 31 January </a:t>
            </a:r>
          </a:p>
          <a:p>
            <a:pPr marL="0" indent="0">
              <a:lnSpc>
                <a:spcPct val="100000"/>
              </a:lnSpc>
              <a:spcBef>
                <a:spcPts val="0"/>
              </a:spcBef>
              <a:buNone/>
            </a:pPr>
            <a:r>
              <a:rPr lang="en-GB" sz="1500" dirty="0">
                <a:latin typeface="Raleway"/>
              </a:rPr>
              <a:t>You can read the full policy on the intranet here: Intranet → HR → Policies → Holiday Policy 2025 (no external links) </a:t>
            </a:r>
          </a:p>
          <a:p>
            <a:pPr marL="0" indent="0">
              <a:lnSpc>
                <a:spcPct val="100000"/>
              </a:lnSpc>
              <a:spcBef>
                <a:spcPts val="0"/>
              </a:spcBef>
              <a:buNone/>
            </a:pPr>
            <a:r>
              <a:rPr lang="en-GB" sz="1500" dirty="0">
                <a:latin typeface="Raleway"/>
              </a:rPr>
              <a:t>If you have any questions, just drop me a message or pop by HR. </a:t>
            </a:r>
          </a:p>
          <a:p>
            <a:pPr marL="0" indent="0">
              <a:lnSpc>
                <a:spcPct val="100000"/>
              </a:lnSpc>
              <a:spcBef>
                <a:spcPts val="0"/>
              </a:spcBef>
              <a:buNone/>
            </a:pPr>
            <a:endParaRPr lang="en-GB" sz="1500" dirty="0">
              <a:latin typeface="Raleway"/>
            </a:endParaRPr>
          </a:p>
          <a:p>
            <a:pPr marL="0" indent="0">
              <a:lnSpc>
                <a:spcPct val="100000"/>
              </a:lnSpc>
              <a:spcBef>
                <a:spcPts val="0"/>
              </a:spcBef>
              <a:buNone/>
            </a:pPr>
            <a:r>
              <a:rPr lang="en-GB" sz="1500" dirty="0">
                <a:latin typeface="Raleway"/>
              </a:rPr>
              <a:t>Thanks, </a:t>
            </a:r>
          </a:p>
          <a:p>
            <a:pPr marL="0" indent="0">
              <a:lnSpc>
                <a:spcPct val="100000"/>
              </a:lnSpc>
              <a:spcBef>
                <a:spcPts val="0"/>
              </a:spcBef>
              <a:buNone/>
            </a:pPr>
            <a:r>
              <a:rPr lang="en-GB" sz="1500" dirty="0">
                <a:latin typeface="Raleway"/>
              </a:rPr>
              <a:t>Aisha </a:t>
            </a:r>
          </a:p>
          <a:p>
            <a:pPr marL="0" indent="0">
              <a:lnSpc>
                <a:spcPct val="100000"/>
              </a:lnSpc>
              <a:spcBef>
                <a:spcPts val="0"/>
              </a:spcBef>
              <a:buNone/>
            </a:pPr>
            <a:r>
              <a:rPr lang="en-GB" sz="1500" dirty="0">
                <a:latin typeface="Raleway"/>
              </a:rPr>
              <a:t>HR Manager</a:t>
            </a:r>
          </a:p>
        </p:txBody>
      </p:sp>
    </p:spTree>
    <p:extLst>
      <p:ext uri="{BB962C8B-B14F-4D97-AF65-F5344CB8AC3E}">
        <p14:creationId xmlns:p14="http://schemas.microsoft.com/office/powerpoint/2010/main" val="28480503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57FF673-F042-2A75-9251-DCD2B7C8B492}"/>
              </a:ext>
            </a:extLst>
          </p:cNvPr>
          <p:cNvSpPr>
            <a:spLocks noGrp="1"/>
          </p:cNvSpPr>
          <p:nvPr>
            <p:ph type="title"/>
          </p:nvPr>
        </p:nvSpPr>
        <p:spPr>
          <a:xfrm>
            <a:off x="838200" y="365125"/>
            <a:ext cx="10515600" cy="1325563"/>
          </a:xfrm>
        </p:spPr>
        <p:txBody>
          <a:bodyPr anchor="ctr">
            <a:normAutofit/>
          </a:bodyPr>
          <a:lstStyle/>
          <a:p>
            <a:r>
              <a:rPr lang="en-GB"/>
              <a:t>Quick Pause: What Went Wrong in Round 1? </a:t>
            </a:r>
            <a:endParaRPr lang="en-US"/>
          </a:p>
        </p:txBody>
      </p:sp>
      <p:sp>
        <p:nvSpPr>
          <p:cNvPr id="3" name="Content Placeholder 2">
            <a:extLst>
              <a:ext uri="{FF2B5EF4-FFF2-40B4-BE49-F238E27FC236}">
                <a16:creationId xmlns:a16="http://schemas.microsoft.com/office/drawing/2014/main" xmlns="" id="{E64A4DA1-4EE9-CE97-8B8F-C6B2230CED7E}"/>
              </a:ext>
            </a:extLst>
          </p:cNvPr>
          <p:cNvSpPr>
            <a:spLocks noGrp="1"/>
          </p:cNvSpPr>
          <p:nvPr>
            <p:ph sz="half" idx="1"/>
          </p:nvPr>
        </p:nvSpPr>
        <p:spPr>
          <a:xfrm>
            <a:off x="838200" y="1825625"/>
            <a:ext cx="5181600" cy="4351338"/>
          </a:xfrm>
        </p:spPr>
        <p:txBody>
          <a:bodyPr vert="horz" lIns="91440" tIns="45720" rIns="91440" bIns="45720" rtlCol="0">
            <a:normAutofit/>
          </a:bodyPr>
          <a:lstStyle/>
          <a:p>
            <a:pPr marL="0" indent="0">
              <a:buNone/>
            </a:pPr>
            <a:r>
              <a:rPr lang="en-GB" sz="2400" dirty="0"/>
              <a:t>Common Round-1 issues: </a:t>
            </a:r>
            <a:endParaRPr lang="en-US" sz="2400" dirty="0"/>
          </a:p>
          <a:p>
            <a:pPr marL="571500" indent="-342900"/>
            <a:r>
              <a:rPr lang="en-GB" sz="2400" dirty="0"/>
              <a:t>Overconfident conclusions </a:t>
            </a:r>
          </a:p>
          <a:p>
            <a:pPr marL="571500" indent="-342900"/>
            <a:r>
              <a:rPr lang="en-GB" sz="2400" dirty="0"/>
              <a:t>Vague rationales (“seems suspicious”) </a:t>
            </a:r>
          </a:p>
          <a:p>
            <a:pPr marL="571500" indent="-342900"/>
            <a:r>
              <a:rPr lang="en-GB" sz="2400" dirty="0"/>
              <a:t>No SME context </a:t>
            </a:r>
          </a:p>
          <a:p>
            <a:pPr marL="571500" indent="-342900"/>
            <a:r>
              <a:rPr lang="en-GB" sz="2400" dirty="0"/>
              <a:t>Inconsistent labels between emails </a:t>
            </a:r>
          </a:p>
          <a:p>
            <a:pPr marL="571500" indent="-342900"/>
            <a:r>
              <a:rPr lang="en-GB" sz="2400" dirty="0"/>
              <a:t>No clear next steps </a:t>
            </a:r>
          </a:p>
          <a:p>
            <a:endParaRPr lang="en-GB" sz="2400"/>
          </a:p>
          <a:p>
            <a:pPr marL="0" indent="0">
              <a:buNone/>
            </a:pPr>
            <a:r>
              <a:rPr lang="en-GB" sz="2400"/>
              <a:t>So… we upgrade the prompt. </a:t>
            </a:r>
          </a:p>
        </p:txBody>
      </p:sp>
      <p:pic>
        <p:nvPicPr>
          <p:cNvPr id="4" name="Graphic 3" descr="Questions with solid fill">
            <a:extLst>
              <a:ext uri="{FF2B5EF4-FFF2-40B4-BE49-F238E27FC236}">
                <a16:creationId xmlns:a16="http://schemas.microsoft.com/office/drawing/2014/main" xmlns="" id="{06288E5F-D040-F43D-227F-936DEEDD6A5F}"/>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flipH="1">
            <a:off x="6958034" y="1825625"/>
            <a:ext cx="3609933" cy="3609933"/>
          </a:xfrm>
          <a:prstGeom prst="rect">
            <a:avLst/>
          </a:prstGeom>
        </p:spPr>
      </p:pic>
    </p:spTree>
    <p:extLst>
      <p:ext uri="{BB962C8B-B14F-4D97-AF65-F5344CB8AC3E}">
        <p14:creationId xmlns:p14="http://schemas.microsoft.com/office/powerpoint/2010/main" val="2695615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669F4C-4F3C-5DB5-628D-5C75EBBC9E4B}"/>
              </a:ext>
            </a:extLst>
          </p:cNvPr>
          <p:cNvSpPr>
            <a:spLocks noGrp="1"/>
          </p:cNvSpPr>
          <p:nvPr>
            <p:ph type="title"/>
          </p:nvPr>
        </p:nvSpPr>
        <p:spPr/>
        <p:txBody>
          <a:bodyPr/>
          <a:lstStyle/>
          <a:p>
            <a:r>
              <a:rPr lang="en-GB" dirty="0">
                <a:latin typeface="ARU Raisonne DemiBold"/>
              </a:rPr>
              <a:t>Round 2 Prompt Upgrade </a:t>
            </a:r>
            <a:endParaRPr lang="en-US" dirty="0"/>
          </a:p>
        </p:txBody>
      </p:sp>
      <p:sp>
        <p:nvSpPr>
          <p:cNvPr id="3" name="Content Placeholder 2">
            <a:extLst>
              <a:ext uri="{FF2B5EF4-FFF2-40B4-BE49-F238E27FC236}">
                <a16:creationId xmlns:a16="http://schemas.microsoft.com/office/drawing/2014/main" xmlns="" id="{A45CC9C0-B2A9-E5EE-06BE-2DA3C5760A57}"/>
              </a:ext>
            </a:extLst>
          </p:cNvPr>
          <p:cNvSpPr>
            <a:spLocks noGrp="1"/>
          </p:cNvSpPr>
          <p:nvPr>
            <p:ph idx="1"/>
          </p:nvPr>
        </p:nvSpPr>
        <p:spPr/>
        <p:txBody>
          <a:bodyPr vert="horz" lIns="91440" tIns="45720" rIns="91440" bIns="45720" rtlCol="0" anchor="t">
            <a:normAutofit fontScale="55000" lnSpcReduction="20000"/>
          </a:bodyPr>
          <a:lstStyle/>
          <a:p>
            <a:pPr marL="0" indent="0">
              <a:buNone/>
            </a:pPr>
            <a:r>
              <a:rPr lang="en-GB" b="1" dirty="0">
                <a:latin typeface="Raleway"/>
              </a:rPr>
              <a:t>Paste this prompt for each email: </a:t>
            </a:r>
            <a:endParaRPr lang="en-US" b="1" dirty="0">
              <a:latin typeface="Raleway"/>
            </a:endParaRPr>
          </a:p>
          <a:p>
            <a:pPr marL="0" indent="0">
              <a:buNone/>
            </a:pPr>
            <a:r>
              <a:rPr lang="en-GB" dirty="0">
                <a:latin typeface="Raleway"/>
              </a:rPr>
              <a:t>You are an email security analyst advising a UK SME with ~40 staff and no SOC. </a:t>
            </a:r>
          </a:p>
          <a:p>
            <a:pPr marL="0" indent="0">
              <a:buNone/>
            </a:pPr>
            <a:r>
              <a:rPr lang="en-GB" dirty="0">
                <a:latin typeface="Raleway"/>
              </a:rPr>
              <a:t>Analyse the email below only using the content provided. </a:t>
            </a:r>
          </a:p>
          <a:p>
            <a:pPr marL="0" indent="0">
              <a:buNone/>
            </a:pPr>
            <a:r>
              <a:rPr lang="en-GB" dirty="0">
                <a:latin typeface="Raleway"/>
              </a:rPr>
              <a:t>Output in this JSON format: </a:t>
            </a:r>
          </a:p>
          <a:p>
            <a:pPr marL="0" indent="0">
              <a:buNone/>
            </a:pPr>
            <a:r>
              <a:rPr lang="en-GB" dirty="0">
                <a:latin typeface="Raleway"/>
              </a:rPr>
              <a:t>{ </a:t>
            </a:r>
          </a:p>
          <a:p>
            <a:pPr marL="0" indent="0">
              <a:buNone/>
            </a:pPr>
            <a:r>
              <a:rPr lang="en-GB" dirty="0">
                <a:latin typeface="Raleway"/>
              </a:rPr>
              <a:t>"classification": "phishing | legitimate | uncertain", </a:t>
            </a:r>
          </a:p>
          <a:p>
            <a:pPr marL="0" indent="0">
              <a:buNone/>
            </a:pPr>
            <a:r>
              <a:rPr lang="en-GB" dirty="0">
                <a:latin typeface="Raleway"/>
              </a:rPr>
              <a:t>"risk_score_0_100": number, </a:t>
            </a:r>
          </a:p>
          <a:p>
            <a:pPr marL="0" indent="0">
              <a:buNone/>
            </a:pPr>
            <a:r>
              <a:rPr lang="en-GB" dirty="0">
                <a:latin typeface="Raleway"/>
              </a:rPr>
              <a:t>"indicators": [specific red/green flags], </a:t>
            </a:r>
          </a:p>
          <a:p>
            <a:pPr marL="0" indent="0">
              <a:buNone/>
            </a:pPr>
            <a:r>
              <a:rPr lang="en-GB" dirty="0">
                <a:latin typeface="Raleway"/>
              </a:rPr>
              <a:t>"</a:t>
            </a:r>
            <a:r>
              <a:rPr lang="en-GB" dirty="0" err="1">
                <a:latin typeface="Raleway"/>
              </a:rPr>
              <a:t>SME_context_notes</a:t>
            </a:r>
            <a:r>
              <a:rPr lang="en-GB" dirty="0">
                <a:latin typeface="Raleway"/>
              </a:rPr>
              <a:t>": [why it matters for SMEs], </a:t>
            </a:r>
          </a:p>
          <a:p>
            <a:pPr marL="0" indent="0">
              <a:buNone/>
            </a:pPr>
            <a:r>
              <a:rPr lang="en-GB" dirty="0">
                <a:latin typeface="Raleway"/>
              </a:rPr>
              <a:t>"</a:t>
            </a:r>
            <a:r>
              <a:rPr lang="en-GB" dirty="0" err="1">
                <a:latin typeface="Raleway"/>
              </a:rPr>
              <a:t>recommended_actions</a:t>
            </a:r>
            <a:r>
              <a:rPr lang="en-GB" dirty="0">
                <a:latin typeface="Raleway"/>
              </a:rPr>
              <a:t>": [employee/IT steps], </a:t>
            </a:r>
          </a:p>
          <a:p>
            <a:pPr marL="0" indent="0">
              <a:buNone/>
            </a:pPr>
            <a:r>
              <a:rPr lang="en-GB" dirty="0">
                <a:latin typeface="Raleway"/>
              </a:rPr>
              <a:t>"</a:t>
            </a:r>
            <a:r>
              <a:rPr lang="en-GB" dirty="0" err="1">
                <a:latin typeface="Raleway"/>
              </a:rPr>
              <a:t>safe_reply_draft</a:t>
            </a:r>
            <a:r>
              <a:rPr lang="en-GB" dirty="0">
                <a:latin typeface="Raleway"/>
              </a:rPr>
              <a:t>": "safe reply or 'do not reply'" </a:t>
            </a:r>
          </a:p>
          <a:p>
            <a:pPr marL="0" indent="0">
              <a:buNone/>
            </a:pPr>
            <a:r>
              <a:rPr lang="en-GB" dirty="0">
                <a:latin typeface="Raleway"/>
              </a:rPr>
              <a:t>} </a:t>
            </a:r>
          </a:p>
          <a:p>
            <a:pPr marL="0" indent="0">
              <a:buNone/>
            </a:pPr>
            <a:r>
              <a:rPr lang="en-GB" dirty="0">
                <a:latin typeface="Raleway"/>
              </a:rPr>
              <a:t>If evidence is mixed, label "uncertain" and say what extra info you’d need. </a:t>
            </a:r>
          </a:p>
          <a:p>
            <a:pPr marL="0" indent="0">
              <a:buNone/>
            </a:pPr>
            <a:r>
              <a:rPr lang="en-GB" dirty="0">
                <a:latin typeface="Raleway"/>
              </a:rPr>
              <a:t>Email: </a:t>
            </a:r>
            <a:endParaRPr lang="en-GB" dirty="0"/>
          </a:p>
          <a:p>
            <a:pPr marL="0" indent="0">
              <a:buNone/>
            </a:pPr>
            <a:r>
              <a:rPr lang="en-GB" dirty="0">
                <a:latin typeface="Raleway"/>
              </a:rPr>
              <a:t>[PASTE EMAIL] </a:t>
            </a:r>
          </a:p>
        </p:txBody>
      </p:sp>
    </p:spTree>
    <p:extLst>
      <p:ext uri="{BB962C8B-B14F-4D97-AF65-F5344CB8AC3E}">
        <p14:creationId xmlns:p14="http://schemas.microsoft.com/office/powerpoint/2010/main" val="42328330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8728683-998D-4768-0769-C8947E83F3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27E7BD63-3ABA-CC9B-17B0-DA5FA6EB066B}"/>
              </a:ext>
            </a:extLst>
          </p:cNvPr>
          <p:cNvSpPr>
            <a:spLocks noGrp="1"/>
          </p:cNvSpPr>
          <p:nvPr>
            <p:ph type="title"/>
          </p:nvPr>
        </p:nvSpPr>
        <p:spPr>
          <a:xfrm>
            <a:off x="838200" y="365125"/>
            <a:ext cx="10515600" cy="1325563"/>
          </a:xfrm>
        </p:spPr>
        <p:txBody>
          <a:bodyPr anchor="ctr">
            <a:normAutofit/>
          </a:bodyPr>
          <a:lstStyle/>
          <a:p>
            <a:r>
              <a:rPr lang="en-GB"/>
              <a:t>What Round 2 Prompt Adds</a:t>
            </a:r>
            <a:endParaRPr lang="en-US" dirty="0"/>
          </a:p>
        </p:txBody>
      </p:sp>
      <p:graphicFrame>
        <p:nvGraphicFramePr>
          <p:cNvPr id="11" name="Content Placeholder 2">
            <a:extLst>
              <a:ext uri="{FF2B5EF4-FFF2-40B4-BE49-F238E27FC236}">
                <a16:creationId xmlns:a16="http://schemas.microsoft.com/office/drawing/2014/main" xmlns="" id="{E2D45352-4179-B9FC-BB65-32C59C24EAFE}"/>
              </a:ext>
            </a:extLst>
          </p:cNvPr>
          <p:cNvGraphicFramePr>
            <a:graphicFrameLocks noGrp="1"/>
          </p:cNvGraphicFramePr>
          <p:nvPr>
            <p:ph idx="1"/>
            <p:extLst>
              <p:ext uri="{D42A27DB-BD31-4B8C-83A1-F6EECF244321}">
                <p14:modId xmlns:p14="http://schemas.microsoft.com/office/powerpoint/2010/main" val="39542593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925282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A2B951-A844-F9C4-8857-1CABDDE48689}"/>
              </a:ext>
            </a:extLst>
          </p:cNvPr>
          <p:cNvSpPr>
            <a:spLocks noGrp="1"/>
          </p:cNvSpPr>
          <p:nvPr>
            <p:ph type="title"/>
          </p:nvPr>
        </p:nvSpPr>
        <p:spPr/>
        <p:txBody>
          <a:bodyPr/>
          <a:lstStyle/>
          <a:p>
            <a:r>
              <a:rPr lang="en-GB" dirty="0">
                <a:latin typeface="ARU Raisonne DemiBold"/>
              </a:rPr>
              <a:t>Build the SME Playbook Prompt</a:t>
            </a:r>
            <a:endParaRPr lang="en-US" dirty="0"/>
          </a:p>
        </p:txBody>
      </p:sp>
      <p:sp>
        <p:nvSpPr>
          <p:cNvPr id="3" name="Content Placeholder 2">
            <a:extLst>
              <a:ext uri="{FF2B5EF4-FFF2-40B4-BE49-F238E27FC236}">
                <a16:creationId xmlns:a16="http://schemas.microsoft.com/office/drawing/2014/main" xmlns="" id="{88FFC08D-65CF-B212-EA84-942244684B7B}"/>
              </a:ext>
            </a:extLst>
          </p:cNvPr>
          <p:cNvSpPr>
            <a:spLocks noGrp="1"/>
          </p:cNvSpPr>
          <p:nvPr>
            <p:ph idx="1"/>
          </p:nvPr>
        </p:nvSpPr>
        <p:spPr>
          <a:xfrm>
            <a:off x="838200" y="1825625"/>
            <a:ext cx="6458464" cy="4351338"/>
          </a:xfrm>
        </p:spPr>
        <p:txBody>
          <a:bodyPr vert="horz" lIns="91440" tIns="45720" rIns="91440" bIns="45720" rtlCol="0" anchor="t">
            <a:normAutofit fontScale="55000" lnSpcReduction="20000"/>
          </a:bodyPr>
          <a:lstStyle/>
          <a:p>
            <a:pPr marL="0" indent="0">
              <a:buNone/>
            </a:pPr>
            <a:r>
              <a:rPr lang="en-GB" dirty="0">
                <a:latin typeface="Raleway"/>
              </a:rPr>
              <a:t>You are an email security analyst advising a UK SME with ~40 staff and no SOC. </a:t>
            </a:r>
            <a:endParaRPr lang="en-US" dirty="0">
              <a:latin typeface="Raleway"/>
            </a:endParaRPr>
          </a:p>
          <a:p>
            <a:pPr marL="0" indent="0">
              <a:buNone/>
            </a:pPr>
            <a:r>
              <a:rPr lang="en-GB" err="1">
                <a:latin typeface="Raleway"/>
              </a:rPr>
              <a:t>Analyze</a:t>
            </a:r>
            <a:r>
              <a:rPr lang="en-GB" dirty="0">
                <a:latin typeface="Raleway"/>
              </a:rPr>
              <a:t> the email below only using the content provided. Output in this JSON format: </a:t>
            </a:r>
          </a:p>
          <a:p>
            <a:pPr marL="0" indent="0">
              <a:buNone/>
            </a:pPr>
            <a:r>
              <a:rPr lang="en-GB" dirty="0">
                <a:latin typeface="Raleway"/>
              </a:rPr>
              <a:t>{ </a:t>
            </a:r>
          </a:p>
          <a:p>
            <a:pPr marL="0" indent="0">
              <a:buNone/>
            </a:pPr>
            <a:r>
              <a:rPr lang="en-GB" dirty="0">
                <a:latin typeface="Raleway"/>
              </a:rPr>
              <a:t>"summary_intent_1line": "", </a:t>
            </a:r>
          </a:p>
          <a:p>
            <a:pPr marL="0" indent="0">
              <a:buNone/>
            </a:pPr>
            <a:r>
              <a:rPr lang="en-GB" dirty="0">
                <a:latin typeface="Raleway"/>
              </a:rPr>
              <a:t>"classification": "phishing | legitimate | uncertain", </a:t>
            </a:r>
          </a:p>
          <a:p>
            <a:pPr marL="0" indent="0">
              <a:buNone/>
            </a:pPr>
            <a:r>
              <a:rPr lang="en-GB" dirty="0">
                <a:latin typeface="Raleway"/>
              </a:rPr>
              <a:t>"risk_score_0_100": number, </a:t>
            </a:r>
          </a:p>
          <a:p>
            <a:pPr marL="0" indent="0">
              <a:buNone/>
            </a:pPr>
            <a:r>
              <a:rPr lang="en-GB" dirty="0">
                <a:latin typeface="Raleway"/>
              </a:rPr>
              <a:t>"</a:t>
            </a:r>
            <a:r>
              <a:rPr lang="en-GB" dirty="0" err="1">
                <a:latin typeface="Raleway"/>
              </a:rPr>
              <a:t>red_flags</a:t>
            </a:r>
            <a:r>
              <a:rPr lang="en-GB" dirty="0">
                <a:latin typeface="Raleway"/>
              </a:rPr>
              <a:t>": [], </a:t>
            </a:r>
          </a:p>
          <a:p>
            <a:pPr marL="0" indent="0">
              <a:buNone/>
            </a:pPr>
            <a:r>
              <a:rPr lang="en-GB" dirty="0">
                <a:latin typeface="Raleway"/>
              </a:rPr>
              <a:t>"</a:t>
            </a:r>
            <a:r>
              <a:rPr lang="en-GB" dirty="0" err="1">
                <a:latin typeface="Raleway"/>
              </a:rPr>
              <a:t>green_flags</a:t>
            </a:r>
            <a:r>
              <a:rPr lang="en-GB" dirty="0">
                <a:latin typeface="Raleway"/>
              </a:rPr>
              <a:t>": [], </a:t>
            </a:r>
          </a:p>
          <a:p>
            <a:pPr marL="0" indent="0">
              <a:buNone/>
            </a:pPr>
            <a:r>
              <a:rPr lang="en-GB" dirty="0">
                <a:latin typeface="Raleway"/>
              </a:rPr>
              <a:t>"</a:t>
            </a:r>
            <a:r>
              <a:rPr lang="en-GB" dirty="0" err="1">
                <a:latin typeface="Raleway"/>
              </a:rPr>
              <a:t>SME_context_notes</a:t>
            </a:r>
            <a:r>
              <a:rPr lang="en-GB" dirty="0">
                <a:latin typeface="Raleway"/>
              </a:rPr>
              <a:t>": [], </a:t>
            </a:r>
          </a:p>
          <a:p>
            <a:pPr marL="0" indent="0">
              <a:buNone/>
            </a:pPr>
            <a:r>
              <a:rPr lang="en-GB" dirty="0">
                <a:latin typeface="Raleway"/>
              </a:rPr>
              <a:t>"</a:t>
            </a:r>
            <a:r>
              <a:rPr lang="en-GB" dirty="0" err="1">
                <a:latin typeface="Raleway"/>
              </a:rPr>
              <a:t>recommended_actions_employee</a:t>
            </a:r>
            <a:r>
              <a:rPr lang="en-GB" dirty="0">
                <a:latin typeface="Raleway"/>
              </a:rPr>
              <a:t>": [], </a:t>
            </a:r>
          </a:p>
          <a:p>
            <a:pPr marL="0" indent="0">
              <a:buNone/>
            </a:pPr>
            <a:r>
              <a:rPr lang="en-GB" dirty="0">
                <a:latin typeface="Raleway"/>
              </a:rPr>
              <a:t>"</a:t>
            </a:r>
            <a:r>
              <a:rPr lang="en-GB" dirty="0" err="1">
                <a:latin typeface="Raleway"/>
              </a:rPr>
              <a:t>recommended_actions_IT</a:t>
            </a:r>
            <a:r>
              <a:rPr lang="en-GB" dirty="0">
                <a:latin typeface="Raleway"/>
              </a:rPr>
              <a:t>": [], </a:t>
            </a:r>
          </a:p>
          <a:p>
            <a:pPr marL="0" indent="0">
              <a:buNone/>
            </a:pPr>
            <a:r>
              <a:rPr lang="en-GB" dirty="0">
                <a:latin typeface="Raleway"/>
              </a:rPr>
              <a:t>"</a:t>
            </a:r>
            <a:r>
              <a:rPr lang="en-GB" dirty="0" err="1">
                <a:latin typeface="Raleway"/>
              </a:rPr>
              <a:t>verification_path</a:t>
            </a:r>
            <a:r>
              <a:rPr lang="en-GB" dirty="0">
                <a:latin typeface="Raleway"/>
              </a:rPr>
              <a:t>": [], </a:t>
            </a:r>
          </a:p>
          <a:p>
            <a:pPr marL="0" indent="0">
              <a:buNone/>
            </a:pPr>
            <a:r>
              <a:rPr lang="en-GB" dirty="0">
                <a:latin typeface="Raleway"/>
              </a:rPr>
              <a:t>"</a:t>
            </a:r>
            <a:r>
              <a:rPr lang="en-GB" dirty="0" err="1">
                <a:latin typeface="Raleway"/>
              </a:rPr>
              <a:t>safe_reply_draft</a:t>
            </a:r>
            <a:r>
              <a:rPr lang="en-GB" dirty="0">
                <a:latin typeface="Raleway"/>
              </a:rPr>
              <a:t>": "safe reply or 'do not reply'" </a:t>
            </a:r>
          </a:p>
          <a:p>
            <a:pPr marL="0" indent="0">
              <a:buNone/>
            </a:pPr>
            <a:r>
              <a:rPr lang="en-GB" dirty="0">
                <a:latin typeface="Raleway"/>
              </a:rPr>
              <a:t>} </a:t>
            </a:r>
          </a:p>
          <a:p>
            <a:pPr marL="0" indent="0">
              <a:buNone/>
            </a:pPr>
            <a:endParaRPr lang="en-GB" dirty="0">
              <a:latin typeface="Raleway"/>
            </a:endParaRPr>
          </a:p>
        </p:txBody>
      </p:sp>
      <p:sp>
        <p:nvSpPr>
          <p:cNvPr id="5" name="Content Placeholder 2">
            <a:extLst>
              <a:ext uri="{FF2B5EF4-FFF2-40B4-BE49-F238E27FC236}">
                <a16:creationId xmlns:a16="http://schemas.microsoft.com/office/drawing/2014/main" xmlns="" id="{B48641FE-1E7C-2F83-5683-5006AE1B4FA6}"/>
              </a:ext>
            </a:extLst>
          </p:cNvPr>
          <p:cNvSpPr txBox="1">
            <a:spLocks/>
          </p:cNvSpPr>
          <p:nvPr/>
        </p:nvSpPr>
        <p:spPr>
          <a:xfrm>
            <a:off x="7313139" y="1823566"/>
            <a:ext cx="4429899"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FFFFFF"/>
                </a:solidFill>
                <a:latin typeface="Raleway" panose="020B05030301010600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FFFFFF"/>
                </a:solidFill>
                <a:latin typeface="Raleway" panose="020B05030301010600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FFFFFF"/>
                </a:solidFill>
                <a:latin typeface="Raleway" panose="020B05030301010600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FFFFFF"/>
                </a:solidFill>
                <a:latin typeface="Raleway" panose="020B05030301010600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FFFFFF"/>
                </a:solidFill>
                <a:latin typeface="Raleway" panose="020B05030301010600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900">
                <a:latin typeface="Raleway"/>
              </a:rPr>
              <a:t>Rules: </a:t>
            </a:r>
            <a:endParaRPr lang="en-US" sz="1900">
              <a:solidFill>
                <a:srgbClr val="FFD000"/>
              </a:solidFill>
              <a:latin typeface="Raleway"/>
            </a:endParaRPr>
          </a:p>
          <a:p>
            <a:pPr marL="0" indent="0">
              <a:buNone/>
            </a:pPr>
            <a:r>
              <a:rPr lang="en-GB" sz="1900">
                <a:latin typeface="Raleway"/>
              </a:rPr>
              <a:t>1- If evidence is mixed, label uncertain and say what extra info is needed. </a:t>
            </a:r>
            <a:endParaRPr lang="en-US" sz="1900">
              <a:solidFill>
                <a:srgbClr val="FFD000"/>
              </a:solidFill>
              <a:latin typeface="Raleway"/>
            </a:endParaRPr>
          </a:p>
          <a:p>
            <a:pPr marL="0" indent="0">
              <a:buNone/>
            </a:pPr>
            <a:r>
              <a:rPr lang="en-GB" sz="1900" dirty="0">
                <a:latin typeface="Raleway"/>
              </a:rPr>
              <a:t>2- Never suggest clicking links or opening attachments. </a:t>
            </a:r>
            <a:endParaRPr lang="en-US" sz="1900" dirty="0">
              <a:solidFill>
                <a:srgbClr val="FFD000"/>
              </a:solidFill>
              <a:latin typeface="Raleway"/>
            </a:endParaRPr>
          </a:p>
          <a:p>
            <a:pPr marL="0" indent="0">
              <a:buNone/>
            </a:pPr>
            <a:r>
              <a:rPr lang="en-GB" sz="1900" dirty="0">
                <a:latin typeface="Raleway"/>
              </a:rPr>
              <a:t>Email: [PASTE EMAIL] </a:t>
            </a:r>
            <a:endParaRPr lang="en-GB" dirty="0"/>
          </a:p>
        </p:txBody>
      </p:sp>
    </p:spTree>
    <p:extLst>
      <p:ext uri="{BB962C8B-B14F-4D97-AF65-F5344CB8AC3E}">
        <p14:creationId xmlns:p14="http://schemas.microsoft.com/office/powerpoint/2010/main" val="32746330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13A132-B15F-0562-6B13-AF37D4A83989}"/>
              </a:ext>
            </a:extLst>
          </p:cNvPr>
          <p:cNvSpPr>
            <a:spLocks noGrp="1"/>
          </p:cNvSpPr>
          <p:nvPr>
            <p:ph type="ctrTitle"/>
          </p:nvPr>
        </p:nvSpPr>
        <p:spPr>
          <a:xfrm>
            <a:off x="839788" y="1122363"/>
            <a:ext cx="9828212" cy="2387600"/>
          </a:xfrm>
        </p:spPr>
        <p:txBody>
          <a:bodyPr anchor="b">
            <a:normAutofit/>
          </a:bodyPr>
          <a:lstStyle/>
          <a:p>
            <a:r>
              <a:rPr lang="en-GB" b="0" dirty="0">
                <a:latin typeface="ARU Raisonne DemiBold"/>
              </a:rPr>
              <a:t>Supervised Fine Tuning (SFT) </a:t>
            </a:r>
            <a:endParaRPr lang="en-US" dirty="0">
              <a:latin typeface="ARU Raisonne DemiBold"/>
            </a:endParaRPr>
          </a:p>
        </p:txBody>
      </p:sp>
      <p:sp>
        <p:nvSpPr>
          <p:cNvPr id="8" name="Subtitle 2">
            <a:extLst>
              <a:ext uri="{FF2B5EF4-FFF2-40B4-BE49-F238E27FC236}">
                <a16:creationId xmlns:a16="http://schemas.microsoft.com/office/drawing/2014/main" xmlns="" id="{AA42D70A-FECF-9F0B-D4AF-B07D0E1D1DDE}"/>
              </a:ext>
            </a:extLst>
          </p:cNvPr>
          <p:cNvSpPr>
            <a:spLocks noGrp="1"/>
          </p:cNvSpPr>
          <p:nvPr>
            <p:ph type="subTitle" idx="1"/>
          </p:nvPr>
        </p:nvSpPr>
        <p:spPr>
          <a:xfrm>
            <a:off x="839788" y="3602038"/>
            <a:ext cx="9828212" cy="1655762"/>
          </a:xfrm>
        </p:spPr>
        <p:txBody>
          <a:bodyPr/>
          <a:lstStyle/>
          <a:p>
            <a:endParaRPr lang="en-US"/>
          </a:p>
        </p:txBody>
      </p:sp>
    </p:spTree>
    <p:extLst>
      <p:ext uri="{BB962C8B-B14F-4D97-AF65-F5344CB8AC3E}">
        <p14:creationId xmlns:p14="http://schemas.microsoft.com/office/powerpoint/2010/main" val="17478024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02E84E-5680-112A-888A-107FD5635698}"/>
              </a:ext>
            </a:extLst>
          </p:cNvPr>
          <p:cNvSpPr>
            <a:spLocks noGrp="1"/>
          </p:cNvSpPr>
          <p:nvPr>
            <p:ph type="title"/>
          </p:nvPr>
        </p:nvSpPr>
        <p:spPr>
          <a:xfrm>
            <a:off x="838200" y="365125"/>
            <a:ext cx="10515600" cy="1325563"/>
          </a:xfrm>
        </p:spPr>
        <p:txBody>
          <a:bodyPr anchor="ctr">
            <a:normAutofit/>
          </a:bodyPr>
          <a:lstStyle/>
          <a:p>
            <a:r>
              <a:rPr lang="en-GB" b="0"/>
              <a:t>Is fine-tuning the right tool? </a:t>
            </a:r>
            <a:endParaRPr lang="en-US"/>
          </a:p>
        </p:txBody>
      </p:sp>
      <p:graphicFrame>
        <p:nvGraphicFramePr>
          <p:cNvPr id="9" name="Content Placeholder 2">
            <a:extLst>
              <a:ext uri="{FF2B5EF4-FFF2-40B4-BE49-F238E27FC236}">
                <a16:creationId xmlns:a16="http://schemas.microsoft.com/office/drawing/2014/main" xmlns="" id="{14581E7E-F25C-B331-7D3F-982103361B1F}"/>
              </a:ext>
            </a:extLst>
          </p:cNvPr>
          <p:cNvGraphicFramePr>
            <a:graphicFrameLocks noGrp="1"/>
          </p:cNvGraphicFramePr>
          <p:nvPr>
            <p:ph idx="1"/>
            <p:extLst>
              <p:ext uri="{D42A27DB-BD31-4B8C-83A1-F6EECF244321}">
                <p14:modId xmlns:p14="http://schemas.microsoft.com/office/powerpoint/2010/main" val="4166231657"/>
              </p:ext>
            </p:extLst>
          </p:nvPr>
        </p:nvGraphicFramePr>
        <p:xfrm>
          <a:off x="730876" y="505541"/>
          <a:ext cx="10730248" cy="67339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782707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BD485D-99C3-580C-9ABF-462E2861D7E9}"/>
              </a:ext>
            </a:extLst>
          </p:cNvPr>
          <p:cNvSpPr>
            <a:spLocks noGrp="1"/>
          </p:cNvSpPr>
          <p:nvPr>
            <p:ph type="title"/>
          </p:nvPr>
        </p:nvSpPr>
        <p:spPr/>
        <p:txBody>
          <a:bodyPr anchor="ctr">
            <a:normAutofit/>
          </a:bodyPr>
          <a:lstStyle/>
          <a:p>
            <a:r>
              <a:rPr lang="en-GB" b="0" dirty="0"/>
              <a:t>Building Your Own Dataset – Data Collection </a:t>
            </a:r>
            <a:endParaRPr lang="en-US" dirty="0"/>
          </a:p>
        </p:txBody>
      </p:sp>
      <p:sp>
        <p:nvSpPr>
          <p:cNvPr id="358" name="Content Placeholder 357">
            <a:extLst>
              <a:ext uri="{FF2B5EF4-FFF2-40B4-BE49-F238E27FC236}">
                <a16:creationId xmlns:a16="http://schemas.microsoft.com/office/drawing/2014/main" xmlns="" id="{C8D2AC2D-9A15-54E3-65B1-FBE3EA788A48}"/>
              </a:ext>
            </a:extLst>
          </p:cNvPr>
          <p:cNvSpPr>
            <a:spLocks noGrp="1"/>
          </p:cNvSpPr>
          <p:nvPr>
            <p:ph sz="half" idx="1"/>
          </p:nvPr>
        </p:nvSpPr>
        <p:spPr>
          <a:xfrm>
            <a:off x="838200" y="3414018"/>
            <a:ext cx="5245993" cy="2762945"/>
          </a:xfrm>
        </p:spPr>
        <p:txBody>
          <a:bodyPr vert="horz" lIns="91440" tIns="45720" rIns="91440" bIns="45720" rtlCol="0" anchor="t">
            <a:normAutofit fontScale="55000" lnSpcReduction="20000"/>
          </a:bodyPr>
          <a:lstStyle/>
          <a:p>
            <a:pPr marL="0" indent="0" algn="ctr">
              <a:buNone/>
            </a:pPr>
            <a:r>
              <a:rPr lang="en-GB" b="1" dirty="0">
                <a:latin typeface="Raleway"/>
              </a:rPr>
              <a:t>Collecting Data: </a:t>
            </a:r>
            <a:endParaRPr lang="en-US" b="1"/>
          </a:p>
          <a:p>
            <a:pPr marL="0" indent="0" algn="ctr">
              <a:buNone/>
            </a:pPr>
            <a:endParaRPr lang="en-GB" b="1" dirty="0">
              <a:latin typeface="Raleway"/>
            </a:endParaRPr>
          </a:p>
          <a:p>
            <a:pPr>
              <a:lnSpc>
                <a:spcPct val="120000"/>
              </a:lnSpc>
            </a:pPr>
            <a:r>
              <a:rPr lang="en-GB" dirty="0">
                <a:latin typeface="Raleway"/>
              </a:rPr>
              <a:t>Phishing emails (credential harvest, BEC, delivery scams, invoices, HR/IT impersonation) </a:t>
            </a:r>
          </a:p>
          <a:p>
            <a:pPr>
              <a:lnSpc>
                <a:spcPct val="120000"/>
              </a:lnSpc>
            </a:pPr>
            <a:r>
              <a:rPr lang="en-GB" dirty="0">
                <a:latin typeface="Raleway"/>
              </a:rPr>
              <a:t>Legitimate emails (real supplier invoices, internal HR notices, normal IT alerts) </a:t>
            </a:r>
          </a:p>
          <a:p>
            <a:pPr>
              <a:lnSpc>
                <a:spcPct val="120000"/>
              </a:lnSpc>
            </a:pPr>
            <a:r>
              <a:rPr lang="en-GB" dirty="0">
                <a:latin typeface="Raleway"/>
              </a:rPr>
              <a:t>Hard/ambiguous emails (where humans needed verification) </a:t>
            </a:r>
          </a:p>
        </p:txBody>
      </p:sp>
      <p:sp>
        <p:nvSpPr>
          <p:cNvPr id="359" name="Content Placeholder 358">
            <a:extLst>
              <a:ext uri="{FF2B5EF4-FFF2-40B4-BE49-F238E27FC236}">
                <a16:creationId xmlns:a16="http://schemas.microsoft.com/office/drawing/2014/main" xmlns="" id="{250A9EF1-BCAA-2476-1CA9-CAAEB4A2FE95}"/>
              </a:ext>
            </a:extLst>
          </p:cNvPr>
          <p:cNvSpPr>
            <a:spLocks noGrp="1"/>
          </p:cNvSpPr>
          <p:nvPr>
            <p:ph sz="half" idx="2"/>
          </p:nvPr>
        </p:nvSpPr>
        <p:spPr>
          <a:xfrm>
            <a:off x="6107807" y="3414018"/>
            <a:ext cx="5245993" cy="2762945"/>
          </a:xfrm>
        </p:spPr>
        <p:txBody>
          <a:bodyPr vert="horz" lIns="91440" tIns="45720" rIns="91440" bIns="45720" rtlCol="0" anchor="t">
            <a:normAutofit fontScale="55000" lnSpcReduction="20000"/>
          </a:bodyPr>
          <a:lstStyle/>
          <a:p>
            <a:pPr marL="0" indent="0" algn="ctr">
              <a:buNone/>
            </a:pPr>
            <a:r>
              <a:rPr lang="en-GB" sz="2700" b="1" dirty="0">
                <a:latin typeface="Raleway"/>
              </a:rPr>
              <a:t>Sources: </a:t>
            </a:r>
            <a:endParaRPr lang="en-US" sz="2700" b="1" dirty="0">
              <a:solidFill>
                <a:srgbClr val="061D48"/>
              </a:solidFill>
              <a:latin typeface="Raleway"/>
            </a:endParaRPr>
          </a:p>
          <a:p>
            <a:pPr marL="0" indent="0" algn="ctr">
              <a:buNone/>
            </a:pPr>
            <a:endParaRPr lang="en-GB" sz="2700" b="1" dirty="0">
              <a:latin typeface="Raleway"/>
            </a:endParaRPr>
          </a:p>
          <a:p>
            <a:pPr>
              <a:lnSpc>
                <a:spcPct val="120000"/>
              </a:lnSpc>
            </a:pPr>
            <a:r>
              <a:rPr lang="en-GB" sz="2700" dirty="0">
                <a:latin typeface="Raleway"/>
              </a:rPr>
              <a:t>Public corpora (Nazario, Spam Assassin, Enron ham) </a:t>
            </a:r>
            <a:endParaRPr lang="en-US" sz="2700" dirty="0">
              <a:solidFill>
                <a:srgbClr val="061D48"/>
              </a:solidFill>
              <a:latin typeface="Raleway"/>
            </a:endParaRPr>
          </a:p>
          <a:p>
            <a:pPr>
              <a:lnSpc>
                <a:spcPct val="120000"/>
              </a:lnSpc>
            </a:pPr>
            <a:r>
              <a:rPr lang="en-GB" sz="2700" dirty="0">
                <a:latin typeface="Raleway"/>
              </a:rPr>
              <a:t>Your institution/SME’s anonymized incidents (most valuable) </a:t>
            </a:r>
            <a:endParaRPr lang="en-US" sz="2700" dirty="0">
              <a:solidFill>
                <a:srgbClr val="061D48"/>
              </a:solidFill>
              <a:latin typeface="Raleway"/>
            </a:endParaRPr>
          </a:p>
          <a:p>
            <a:endParaRPr lang="en-GB" dirty="0">
              <a:latin typeface="Raleway"/>
            </a:endParaRPr>
          </a:p>
        </p:txBody>
      </p:sp>
      <p:pic>
        <p:nvPicPr>
          <p:cNvPr id="360" name="Graphic 359" descr="Statistics with solid fill">
            <a:extLst>
              <a:ext uri="{FF2B5EF4-FFF2-40B4-BE49-F238E27FC236}">
                <a16:creationId xmlns:a16="http://schemas.microsoft.com/office/drawing/2014/main" xmlns="" id="{437FEE7B-E99D-0E28-B69B-7EA0B053330C}"/>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2580067" y="1683912"/>
            <a:ext cx="1633471" cy="1579809"/>
          </a:xfrm>
          <a:prstGeom prst="rect">
            <a:avLst/>
          </a:prstGeom>
        </p:spPr>
      </p:pic>
      <p:pic>
        <p:nvPicPr>
          <p:cNvPr id="361" name="Graphic 360" descr="Server with solid fill">
            <a:extLst>
              <a:ext uri="{FF2B5EF4-FFF2-40B4-BE49-F238E27FC236}">
                <a16:creationId xmlns:a16="http://schemas.microsoft.com/office/drawing/2014/main" xmlns="" id="{5F974869-0690-5590-751F-9C2D06A2899C}"/>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7949618" y="1762393"/>
            <a:ext cx="1569076" cy="1558344"/>
          </a:xfrm>
          <a:prstGeom prst="rect">
            <a:avLst/>
          </a:prstGeom>
        </p:spPr>
      </p:pic>
    </p:spTree>
    <p:extLst>
      <p:ext uri="{BB962C8B-B14F-4D97-AF65-F5344CB8AC3E}">
        <p14:creationId xmlns:p14="http://schemas.microsoft.com/office/powerpoint/2010/main" val="37802289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4824CCB-453D-2C88-1688-DF49D49C9F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D4F1E901-B26E-C856-7512-A2F1EC6AA7E1}"/>
              </a:ext>
            </a:extLst>
          </p:cNvPr>
          <p:cNvSpPr>
            <a:spLocks noGrp="1"/>
          </p:cNvSpPr>
          <p:nvPr>
            <p:ph type="title"/>
          </p:nvPr>
        </p:nvSpPr>
        <p:spPr/>
        <p:txBody>
          <a:bodyPr anchor="ctr">
            <a:normAutofit/>
          </a:bodyPr>
          <a:lstStyle/>
          <a:p>
            <a:r>
              <a:rPr lang="en-GB" b="0" dirty="0">
                <a:latin typeface="ARU Raisonne DemiBold"/>
              </a:rPr>
              <a:t>Building Your Own Dataset – Anonymization</a:t>
            </a:r>
            <a:endParaRPr lang="en-US" dirty="0"/>
          </a:p>
        </p:txBody>
      </p:sp>
      <p:sp>
        <p:nvSpPr>
          <p:cNvPr id="358" name="Content Placeholder 357">
            <a:extLst>
              <a:ext uri="{FF2B5EF4-FFF2-40B4-BE49-F238E27FC236}">
                <a16:creationId xmlns:a16="http://schemas.microsoft.com/office/drawing/2014/main" xmlns="" id="{86D3B7B2-D03D-EE07-A13E-AFA13526D636}"/>
              </a:ext>
            </a:extLst>
          </p:cNvPr>
          <p:cNvSpPr>
            <a:spLocks noGrp="1"/>
          </p:cNvSpPr>
          <p:nvPr>
            <p:ph sz="half" idx="1"/>
          </p:nvPr>
        </p:nvSpPr>
        <p:spPr>
          <a:xfrm>
            <a:off x="838200" y="3328160"/>
            <a:ext cx="5235261" cy="2848803"/>
          </a:xfrm>
        </p:spPr>
        <p:txBody>
          <a:bodyPr vert="horz" lIns="91440" tIns="45720" rIns="91440" bIns="45720" rtlCol="0" anchor="t">
            <a:normAutofit fontScale="55000" lnSpcReduction="20000"/>
          </a:bodyPr>
          <a:lstStyle/>
          <a:p>
            <a:pPr marL="0" indent="0" algn="ctr">
              <a:buNone/>
            </a:pPr>
            <a:r>
              <a:rPr lang="en-GB" b="1" dirty="0">
                <a:latin typeface="Raleway"/>
              </a:rPr>
              <a:t>Sanitization and Anonymization: </a:t>
            </a:r>
            <a:endParaRPr lang="en-US" dirty="0"/>
          </a:p>
          <a:p>
            <a:pPr marL="0" indent="0" algn="ctr">
              <a:buNone/>
            </a:pPr>
            <a:endParaRPr lang="en-GB" b="1" dirty="0">
              <a:latin typeface="Raleway"/>
            </a:endParaRPr>
          </a:p>
          <a:p>
            <a:r>
              <a:rPr lang="en-GB" dirty="0">
                <a:latin typeface="Raleway"/>
              </a:rPr>
              <a:t>Remove names, addresses, phone numbers, account numbers </a:t>
            </a:r>
          </a:p>
          <a:p>
            <a:r>
              <a:rPr lang="en-GB" dirty="0">
                <a:latin typeface="Raleway"/>
              </a:rPr>
              <a:t>Replace domains with placeholders (vendor-example.com) </a:t>
            </a:r>
            <a:endParaRPr lang="en-GB" dirty="0"/>
          </a:p>
          <a:p>
            <a:r>
              <a:rPr lang="en-GB" dirty="0">
                <a:latin typeface="Raleway"/>
              </a:rPr>
              <a:t>Obfuscate URLs (keep pattern but safe): </a:t>
            </a:r>
            <a:r>
              <a:rPr lang="en-GB" dirty="0">
                <a:latin typeface="Raleway"/>
                <a:hlinkClick r:id="rId2"/>
              </a:rPr>
              <a:t>https://…</a:t>
            </a:r>
            <a:r>
              <a:rPr lang="en-GB" dirty="0">
                <a:latin typeface="Raleway"/>
              </a:rPr>
              <a:t> </a:t>
            </a:r>
            <a:endParaRPr lang="en-GB" dirty="0"/>
          </a:p>
          <a:p>
            <a:r>
              <a:rPr lang="en-GB" dirty="0">
                <a:latin typeface="Raleway"/>
              </a:rPr>
              <a:t>Strip attachments; Keep only text cues </a:t>
            </a:r>
            <a:endParaRPr lang="en-GB" dirty="0"/>
          </a:p>
          <a:p>
            <a:pPr>
              <a:lnSpc>
                <a:spcPct val="120000"/>
              </a:lnSpc>
            </a:pPr>
            <a:r>
              <a:rPr lang="en-GB" dirty="0">
                <a:latin typeface="Raleway"/>
              </a:rPr>
              <a:t>Keep enough context to preserve phishing indicators </a:t>
            </a:r>
            <a:endParaRPr lang="en-GB"/>
          </a:p>
        </p:txBody>
      </p:sp>
      <p:sp>
        <p:nvSpPr>
          <p:cNvPr id="359" name="Content Placeholder 358">
            <a:extLst>
              <a:ext uri="{FF2B5EF4-FFF2-40B4-BE49-F238E27FC236}">
                <a16:creationId xmlns:a16="http://schemas.microsoft.com/office/drawing/2014/main" xmlns="" id="{42D4E5D4-4502-49BA-C562-2920A193B92E}"/>
              </a:ext>
            </a:extLst>
          </p:cNvPr>
          <p:cNvSpPr>
            <a:spLocks noGrp="1"/>
          </p:cNvSpPr>
          <p:nvPr>
            <p:ph sz="half" idx="2"/>
          </p:nvPr>
        </p:nvSpPr>
        <p:spPr>
          <a:xfrm>
            <a:off x="6118539" y="3328160"/>
            <a:ext cx="5235261" cy="2848803"/>
          </a:xfrm>
        </p:spPr>
        <p:txBody>
          <a:bodyPr vert="horz" lIns="91440" tIns="45720" rIns="91440" bIns="45720" rtlCol="0" anchor="t">
            <a:normAutofit fontScale="55000" lnSpcReduction="20000"/>
          </a:bodyPr>
          <a:lstStyle/>
          <a:p>
            <a:pPr marL="0" indent="0" algn="ctr">
              <a:buNone/>
            </a:pPr>
            <a:r>
              <a:rPr lang="en-GB" sz="2700" b="1" dirty="0">
                <a:latin typeface="Raleway"/>
              </a:rPr>
              <a:t>Balancing the Data: </a:t>
            </a:r>
            <a:endParaRPr lang="en-US" dirty="0"/>
          </a:p>
          <a:p>
            <a:pPr marL="0" indent="0" algn="ctr">
              <a:buNone/>
            </a:pPr>
            <a:endParaRPr lang="en-GB" sz="2700" b="1" dirty="0">
              <a:latin typeface="Raleway"/>
            </a:endParaRPr>
          </a:p>
          <a:p>
            <a:r>
              <a:rPr lang="en-GB" sz="2700" dirty="0">
                <a:latin typeface="Raleway"/>
              </a:rPr>
              <a:t>Try to keep class ratios roughly reasonable (e.g., 50/50 or 60/40 phish/legit). </a:t>
            </a:r>
            <a:endParaRPr lang="en-US" sz="2700" dirty="0">
              <a:solidFill>
                <a:srgbClr val="061D48"/>
              </a:solidFill>
              <a:latin typeface="Raleway"/>
            </a:endParaRPr>
          </a:p>
          <a:p>
            <a:pPr>
              <a:lnSpc>
                <a:spcPct val="120000"/>
              </a:lnSpc>
            </a:pPr>
            <a:r>
              <a:rPr lang="en-GB" sz="2700" dirty="0">
                <a:latin typeface="Raleway"/>
              </a:rPr>
              <a:t>Include at least 10–20% “look-legit but phish” and “look-phish but legit.” </a:t>
            </a:r>
            <a:endParaRPr lang="en-US" dirty="0"/>
          </a:p>
          <a:p>
            <a:endParaRPr lang="en-GB" dirty="0">
              <a:latin typeface="Raleway"/>
            </a:endParaRPr>
          </a:p>
        </p:txBody>
      </p:sp>
      <p:pic>
        <p:nvPicPr>
          <p:cNvPr id="360" name="Graphic 359" descr="UFO Invasion with solid fill">
            <a:extLst>
              <a:ext uri="{FF2B5EF4-FFF2-40B4-BE49-F238E27FC236}">
                <a16:creationId xmlns:a16="http://schemas.microsoft.com/office/drawing/2014/main" xmlns="" id="{9A7E23F9-72D3-B890-8629-3003A4E969DF}"/>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2606898" y="1683912"/>
            <a:ext cx="1579809" cy="1579809"/>
          </a:xfrm>
          <a:prstGeom prst="rect">
            <a:avLst/>
          </a:prstGeom>
        </p:spPr>
      </p:pic>
      <p:pic>
        <p:nvPicPr>
          <p:cNvPr id="361" name="Graphic 360" descr="Spinning Plates with solid fill">
            <a:extLst>
              <a:ext uri="{FF2B5EF4-FFF2-40B4-BE49-F238E27FC236}">
                <a16:creationId xmlns:a16="http://schemas.microsoft.com/office/drawing/2014/main" xmlns="" id="{674A0D6D-E853-4AD1-396C-07A479740C24}"/>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7954984" y="1762393"/>
            <a:ext cx="1558344" cy="1558344"/>
          </a:xfrm>
          <a:prstGeom prst="rect">
            <a:avLst/>
          </a:prstGeom>
        </p:spPr>
      </p:pic>
    </p:spTree>
    <p:extLst>
      <p:ext uri="{BB962C8B-B14F-4D97-AF65-F5344CB8AC3E}">
        <p14:creationId xmlns:p14="http://schemas.microsoft.com/office/powerpoint/2010/main" val="28734781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36ED16C-41C8-826D-D0CD-FCE060E404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7FA7EB53-0730-5763-C185-CFAB2F7C9DBE}"/>
              </a:ext>
            </a:extLst>
          </p:cNvPr>
          <p:cNvSpPr>
            <a:spLocks noGrp="1"/>
          </p:cNvSpPr>
          <p:nvPr>
            <p:ph type="title"/>
          </p:nvPr>
        </p:nvSpPr>
        <p:spPr/>
        <p:txBody>
          <a:bodyPr anchor="ctr">
            <a:normAutofit/>
          </a:bodyPr>
          <a:lstStyle/>
          <a:p>
            <a:r>
              <a:rPr lang="en-GB" b="0" dirty="0">
                <a:latin typeface="ARU Raisonne DemiBold"/>
              </a:rPr>
              <a:t>Building Your Own Dataset – Labelling </a:t>
            </a:r>
            <a:endParaRPr lang="en-US" dirty="0"/>
          </a:p>
        </p:txBody>
      </p:sp>
      <p:sp>
        <p:nvSpPr>
          <p:cNvPr id="358" name="Content Placeholder 357">
            <a:extLst>
              <a:ext uri="{FF2B5EF4-FFF2-40B4-BE49-F238E27FC236}">
                <a16:creationId xmlns:a16="http://schemas.microsoft.com/office/drawing/2014/main" xmlns="" id="{02E953AE-BE69-8CD1-65E1-B16588915257}"/>
              </a:ext>
            </a:extLst>
          </p:cNvPr>
          <p:cNvSpPr>
            <a:spLocks noGrp="1"/>
          </p:cNvSpPr>
          <p:nvPr>
            <p:ph sz="half" idx="1"/>
          </p:nvPr>
        </p:nvSpPr>
        <p:spPr>
          <a:xfrm>
            <a:off x="838200" y="3285231"/>
            <a:ext cx="10386810" cy="2891732"/>
          </a:xfrm>
        </p:spPr>
        <p:txBody>
          <a:bodyPr vert="horz" lIns="91440" tIns="45720" rIns="91440" bIns="45720" rtlCol="0" anchor="t">
            <a:normAutofit fontScale="85000" lnSpcReduction="20000"/>
          </a:bodyPr>
          <a:lstStyle/>
          <a:p>
            <a:pPr marL="0" indent="0" algn="ctr">
              <a:buNone/>
            </a:pPr>
            <a:r>
              <a:rPr lang="en-GB" b="1" dirty="0">
                <a:latin typeface="Raleway"/>
              </a:rPr>
              <a:t>Create a short labelling guide for annotators</a:t>
            </a:r>
            <a:endParaRPr lang="en-US" dirty="0"/>
          </a:p>
          <a:p>
            <a:pPr marL="0" indent="0" algn="ctr">
              <a:buNone/>
            </a:pPr>
            <a:endParaRPr lang="en-GB" b="1" dirty="0">
              <a:latin typeface="Raleway"/>
            </a:endParaRPr>
          </a:p>
          <a:p>
            <a:r>
              <a:rPr lang="en-GB" dirty="0">
                <a:latin typeface="Raleway"/>
              </a:rPr>
              <a:t>phishing if clear manipulation + malicious intent </a:t>
            </a:r>
            <a:endParaRPr lang="en-GB" dirty="0"/>
          </a:p>
          <a:p>
            <a:r>
              <a:rPr lang="en-GB" dirty="0">
                <a:latin typeface="Raleway"/>
              </a:rPr>
              <a:t>legitimate if normal business flow and no deception cues </a:t>
            </a:r>
            <a:endParaRPr lang="en-GB" dirty="0"/>
          </a:p>
          <a:p>
            <a:r>
              <a:rPr lang="en-GB" dirty="0">
                <a:latin typeface="Raleway"/>
              </a:rPr>
              <a:t>uncertain if not enough evidence without external verification </a:t>
            </a:r>
            <a:endParaRPr lang="en-GB" dirty="0"/>
          </a:p>
          <a:p>
            <a:r>
              <a:rPr lang="en-GB" dirty="0">
                <a:latin typeface="Raleway"/>
              </a:rPr>
              <a:t>Add sub-labels if you want later analytics (BEC, invoice fraud, etc.),</a:t>
            </a:r>
            <a:endParaRPr lang="en-GB" dirty="0"/>
          </a:p>
          <a:p>
            <a:r>
              <a:rPr lang="en-GB" dirty="0">
                <a:latin typeface="Raleway"/>
              </a:rPr>
              <a:t>but keep the main 3-way label stable. </a:t>
            </a:r>
            <a:endParaRPr lang="en-GB" dirty="0"/>
          </a:p>
        </p:txBody>
      </p:sp>
      <p:pic>
        <p:nvPicPr>
          <p:cNvPr id="360" name="Graphic 359" descr="Database with solid fill">
            <a:extLst>
              <a:ext uri="{FF2B5EF4-FFF2-40B4-BE49-F238E27FC236}">
                <a16:creationId xmlns:a16="http://schemas.microsoft.com/office/drawing/2014/main" xmlns="" id="{4466ACD6-4BBA-DC5C-8756-78151F36E95F}"/>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5236335" y="1716109"/>
            <a:ext cx="1579809" cy="1579809"/>
          </a:xfrm>
          <a:prstGeom prst="rect">
            <a:avLst/>
          </a:prstGeom>
        </p:spPr>
      </p:pic>
    </p:spTree>
    <p:extLst>
      <p:ext uri="{BB962C8B-B14F-4D97-AF65-F5344CB8AC3E}">
        <p14:creationId xmlns:p14="http://schemas.microsoft.com/office/powerpoint/2010/main" val="155313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22F7782-3B65-B515-DC86-B2F90DA43B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0673A67B-1670-CDCF-A9BB-EAD3907A263B}"/>
              </a:ext>
            </a:extLst>
          </p:cNvPr>
          <p:cNvSpPr>
            <a:spLocks noGrp="1"/>
          </p:cNvSpPr>
          <p:nvPr>
            <p:ph type="title"/>
          </p:nvPr>
        </p:nvSpPr>
        <p:spPr/>
        <p:txBody>
          <a:bodyPr anchor="ctr">
            <a:normAutofit/>
          </a:bodyPr>
          <a:lstStyle/>
          <a:p>
            <a:r>
              <a:rPr lang="en-GB" b="0" dirty="0">
                <a:latin typeface="ARU Raisonne DemiBold"/>
              </a:rPr>
              <a:t>Convert to OpenAI fine-tuning JSONL format </a:t>
            </a:r>
            <a:endParaRPr lang="en-US" dirty="0"/>
          </a:p>
        </p:txBody>
      </p:sp>
      <p:sp>
        <p:nvSpPr>
          <p:cNvPr id="358" name="Content Placeholder 357">
            <a:extLst>
              <a:ext uri="{FF2B5EF4-FFF2-40B4-BE49-F238E27FC236}">
                <a16:creationId xmlns:a16="http://schemas.microsoft.com/office/drawing/2014/main" xmlns="" id="{6B265CA7-A035-330A-AC59-FCF3641FA470}"/>
              </a:ext>
            </a:extLst>
          </p:cNvPr>
          <p:cNvSpPr>
            <a:spLocks noGrp="1"/>
          </p:cNvSpPr>
          <p:nvPr>
            <p:ph sz="half" idx="1"/>
          </p:nvPr>
        </p:nvSpPr>
        <p:spPr>
          <a:xfrm>
            <a:off x="838200" y="1860192"/>
            <a:ext cx="10386810" cy="4316771"/>
          </a:xfrm>
        </p:spPr>
        <p:txBody>
          <a:bodyPr vert="horz" lIns="91440" tIns="45720" rIns="91440" bIns="45720" rtlCol="0" anchor="t">
            <a:normAutofit fontScale="55000" lnSpcReduction="20000"/>
          </a:bodyPr>
          <a:lstStyle/>
          <a:p>
            <a:pPr>
              <a:buNone/>
            </a:pPr>
            <a:r>
              <a:rPr lang="en-GB" dirty="0">
                <a:latin typeface="Raleway"/>
              </a:rPr>
              <a:t>{"messages": </a:t>
            </a:r>
            <a:endParaRPr lang="en-US" dirty="0"/>
          </a:p>
          <a:p>
            <a:pPr>
              <a:buNone/>
            </a:pPr>
            <a:r>
              <a:rPr lang="en-GB" dirty="0">
                <a:latin typeface="Raleway"/>
              </a:rPr>
              <a:t>[ </a:t>
            </a:r>
            <a:endParaRPr lang="en-GB" dirty="0"/>
          </a:p>
          <a:p>
            <a:pPr>
              <a:buNone/>
            </a:pPr>
            <a:r>
              <a:rPr lang="en-GB" dirty="0">
                <a:solidFill>
                  <a:schemeClr val="accent3"/>
                </a:solidFill>
                <a:latin typeface="Raleway"/>
              </a:rPr>
              <a:t>{"</a:t>
            </a:r>
            <a:r>
              <a:rPr lang="en-GB" err="1">
                <a:solidFill>
                  <a:schemeClr val="accent3"/>
                </a:solidFill>
                <a:latin typeface="Raleway"/>
              </a:rPr>
              <a:t>role":"system","content":"You</a:t>
            </a:r>
            <a:r>
              <a:rPr lang="en-GB" dirty="0">
                <a:solidFill>
                  <a:schemeClr val="accent3"/>
                </a:solidFill>
                <a:latin typeface="Raleway"/>
              </a:rPr>
              <a:t> are an email security analyst for a UK SME. Classify the email</a:t>
            </a:r>
            <a:endParaRPr lang="en-GB">
              <a:solidFill>
                <a:schemeClr val="accent3"/>
              </a:solidFill>
            </a:endParaRPr>
          </a:p>
          <a:p>
            <a:pPr>
              <a:buNone/>
            </a:pPr>
            <a:r>
              <a:rPr lang="en-GB" dirty="0">
                <a:solidFill>
                  <a:schemeClr val="accent3"/>
                </a:solidFill>
                <a:latin typeface="Raleway"/>
              </a:rPr>
              <a:t>and output JSON."},</a:t>
            </a:r>
            <a:endParaRPr lang="en-GB" dirty="0">
              <a:solidFill>
                <a:schemeClr val="accent3"/>
              </a:solidFill>
            </a:endParaRPr>
          </a:p>
          <a:p>
            <a:pPr>
              <a:buNone/>
            </a:pPr>
            <a:endParaRPr lang="en-GB">
              <a:solidFill>
                <a:schemeClr val="accent3"/>
              </a:solidFill>
            </a:endParaRPr>
          </a:p>
          <a:p>
            <a:pPr>
              <a:buNone/>
            </a:pPr>
            <a:r>
              <a:rPr lang="en-GB" dirty="0">
                <a:solidFill>
                  <a:schemeClr val="accent2"/>
                </a:solidFill>
                <a:latin typeface="Raleway"/>
              </a:rPr>
              <a:t>{"</a:t>
            </a:r>
            <a:r>
              <a:rPr lang="en-GB" err="1">
                <a:solidFill>
                  <a:schemeClr val="accent2"/>
                </a:solidFill>
                <a:latin typeface="Raleway"/>
              </a:rPr>
              <a:t>role":"user","content":"Email</a:t>
            </a:r>
            <a:r>
              <a:rPr lang="en-GB" dirty="0">
                <a:solidFill>
                  <a:schemeClr val="accent2"/>
                </a:solidFill>
                <a:latin typeface="Raleway"/>
              </a:rPr>
              <a:t>:\</a:t>
            </a:r>
            <a:r>
              <a:rPr lang="en-GB" err="1">
                <a:solidFill>
                  <a:schemeClr val="accent2"/>
                </a:solidFill>
                <a:latin typeface="Raleway"/>
              </a:rPr>
              <a:t>nSubject</a:t>
            </a:r>
            <a:r>
              <a:rPr lang="en-GB" dirty="0">
                <a:solidFill>
                  <a:schemeClr val="accent2"/>
                </a:solidFill>
                <a:latin typeface="Raleway"/>
              </a:rPr>
              <a:t>: Quick </a:t>
            </a:r>
            <a:r>
              <a:rPr lang="en-GB" err="1">
                <a:solidFill>
                  <a:schemeClr val="accent2"/>
                </a:solidFill>
                <a:latin typeface="Raleway"/>
              </a:rPr>
              <a:t>favor</a:t>
            </a:r>
            <a:r>
              <a:rPr lang="en-GB" dirty="0">
                <a:solidFill>
                  <a:schemeClr val="accent2"/>
                </a:solidFill>
                <a:latin typeface="Raleway"/>
              </a:rPr>
              <a:t>...\</a:t>
            </a:r>
            <a:r>
              <a:rPr lang="en-GB" err="1">
                <a:solidFill>
                  <a:schemeClr val="accent2"/>
                </a:solidFill>
                <a:latin typeface="Raleway"/>
              </a:rPr>
              <a:t>nHi</a:t>
            </a:r>
            <a:r>
              <a:rPr lang="en-GB" dirty="0">
                <a:solidFill>
                  <a:schemeClr val="accent2"/>
                </a:solidFill>
                <a:latin typeface="Raleway"/>
              </a:rPr>
              <a:t>, buy 6 gift cards..."}, </a:t>
            </a:r>
            <a:endParaRPr lang="en-GB" dirty="0">
              <a:solidFill>
                <a:schemeClr val="accent2"/>
              </a:solidFill>
            </a:endParaRPr>
          </a:p>
          <a:p>
            <a:pPr>
              <a:buNone/>
            </a:pPr>
            <a:endParaRPr lang="en-GB" dirty="0">
              <a:solidFill>
                <a:schemeClr val="accent2"/>
              </a:solidFill>
              <a:latin typeface="Raleway"/>
            </a:endParaRPr>
          </a:p>
          <a:p>
            <a:pPr>
              <a:buNone/>
            </a:pPr>
            <a:r>
              <a:rPr lang="en-GB" dirty="0">
                <a:solidFill>
                  <a:schemeClr val="accent4"/>
                </a:solidFill>
                <a:latin typeface="Raleway"/>
              </a:rPr>
              <a:t>{"</a:t>
            </a:r>
            <a:r>
              <a:rPr lang="en-GB" err="1">
                <a:solidFill>
                  <a:schemeClr val="accent4"/>
                </a:solidFill>
                <a:latin typeface="Raleway"/>
              </a:rPr>
              <a:t>role":"assistant","content</a:t>
            </a:r>
            <a:r>
              <a:rPr lang="en-GB" dirty="0">
                <a:solidFill>
                  <a:schemeClr val="accent4"/>
                </a:solidFill>
                <a:latin typeface="Raleway"/>
              </a:rPr>
              <a:t>":"{\"classification\":\"phishing\",\"risk_score_0_100\":95,\"</a:t>
            </a:r>
            <a:r>
              <a:rPr lang="en-GB" err="1">
                <a:solidFill>
                  <a:schemeClr val="accent4"/>
                </a:solidFill>
                <a:latin typeface="Raleway"/>
              </a:rPr>
              <a:t>red_fla</a:t>
            </a:r>
            <a:endParaRPr lang="en-GB">
              <a:solidFill>
                <a:schemeClr val="accent4"/>
              </a:solidFill>
            </a:endParaRPr>
          </a:p>
          <a:p>
            <a:pPr>
              <a:buNone/>
            </a:pPr>
            <a:r>
              <a:rPr lang="en-GB" err="1">
                <a:solidFill>
                  <a:schemeClr val="accent4"/>
                </a:solidFill>
                <a:latin typeface="Raleway"/>
              </a:rPr>
              <a:t>gs</a:t>
            </a:r>
            <a:r>
              <a:rPr lang="en-GB" dirty="0">
                <a:solidFill>
                  <a:schemeClr val="accent4"/>
                </a:solidFill>
                <a:latin typeface="Raleway"/>
              </a:rPr>
              <a:t>\":[\"gift cards request\",\"urgency\",\"secrecy\",\"executive</a:t>
            </a:r>
            <a:endParaRPr lang="en-GB">
              <a:solidFill>
                <a:schemeClr val="accent4"/>
              </a:solidFill>
            </a:endParaRPr>
          </a:p>
          <a:p>
            <a:pPr>
              <a:buNone/>
            </a:pPr>
            <a:r>
              <a:rPr lang="en-GB" dirty="0">
                <a:solidFill>
                  <a:schemeClr val="accent4"/>
                </a:solidFill>
                <a:latin typeface="Raleway"/>
              </a:rPr>
              <a:t>impersonation\"],\"</a:t>
            </a:r>
            <a:r>
              <a:rPr lang="en-GB" err="1">
                <a:solidFill>
                  <a:schemeClr val="accent4"/>
                </a:solidFill>
                <a:latin typeface="Raleway"/>
              </a:rPr>
              <a:t>green_flags</a:t>
            </a:r>
            <a:r>
              <a:rPr lang="en-GB" dirty="0">
                <a:solidFill>
                  <a:schemeClr val="accent4"/>
                </a:solidFill>
                <a:latin typeface="Raleway"/>
              </a:rPr>
              <a:t>\":[],\"</a:t>
            </a:r>
            <a:r>
              <a:rPr lang="en-GB" err="1">
                <a:solidFill>
                  <a:schemeClr val="accent4"/>
                </a:solidFill>
                <a:latin typeface="Raleway"/>
              </a:rPr>
              <a:t>recommended_actions_employee</a:t>
            </a:r>
            <a:r>
              <a:rPr lang="en-GB" dirty="0">
                <a:solidFill>
                  <a:schemeClr val="accent4"/>
                </a:solidFill>
                <a:latin typeface="Raleway"/>
              </a:rPr>
              <a:t>\":[\"Do not</a:t>
            </a:r>
            <a:endParaRPr lang="en-GB">
              <a:solidFill>
                <a:schemeClr val="accent4"/>
              </a:solidFill>
            </a:endParaRPr>
          </a:p>
          <a:p>
            <a:pPr>
              <a:buNone/>
            </a:pPr>
            <a:r>
              <a:rPr lang="en-GB" dirty="0">
                <a:solidFill>
                  <a:schemeClr val="accent4"/>
                </a:solidFill>
                <a:latin typeface="Raleway"/>
              </a:rPr>
              <a:t>comply\",\"Call CEO via known number\"],\"</a:t>
            </a:r>
            <a:r>
              <a:rPr lang="en-GB" err="1">
                <a:solidFill>
                  <a:schemeClr val="accent4"/>
                </a:solidFill>
                <a:latin typeface="Raleway"/>
              </a:rPr>
              <a:t>recommended_actions_IT</a:t>
            </a:r>
            <a:r>
              <a:rPr lang="en-GB" dirty="0">
                <a:solidFill>
                  <a:schemeClr val="accent4"/>
                </a:solidFill>
                <a:latin typeface="Raleway"/>
              </a:rPr>
              <a:t>\":[\"Quarantine</a:t>
            </a:r>
            <a:endParaRPr lang="en-GB">
              <a:solidFill>
                <a:schemeClr val="accent4"/>
              </a:solidFill>
            </a:endParaRPr>
          </a:p>
          <a:p>
            <a:pPr>
              <a:buNone/>
            </a:pPr>
            <a:r>
              <a:rPr lang="en-GB" dirty="0">
                <a:solidFill>
                  <a:schemeClr val="accent4"/>
                </a:solidFill>
                <a:latin typeface="Raleway"/>
              </a:rPr>
              <a:t>sender\",\"Search for similar emails\"],\"</a:t>
            </a:r>
            <a:r>
              <a:rPr lang="en-GB" err="1">
                <a:solidFill>
                  <a:schemeClr val="accent4"/>
                </a:solidFill>
                <a:latin typeface="Raleway"/>
              </a:rPr>
              <a:t>verification_path</a:t>
            </a:r>
            <a:r>
              <a:rPr lang="en-GB" dirty="0">
                <a:solidFill>
                  <a:schemeClr val="accent4"/>
                </a:solidFill>
                <a:latin typeface="Raleway"/>
              </a:rPr>
              <a:t>\":[\"Verify request through known</a:t>
            </a:r>
            <a:endParaRPr lang="en-GB">
              <a:solidFill>
                <a:schemeClr val="accent4"/>
              </a:solidFill>
            </a:endParaRPr>
          </a:p>
          <a:p>
            <a:pPr>
              <a:buNone/>
            </a:pPr>
            <a:r>
              <a:rPr lang="en-GB" dirty="0">
                <a:solidFill>
                  <a:schemeClr val="accent4"/>
                </a:solidFill>
                <a:latin typeface="Raleway"/>
              </a:rPr>
              <a:t>channel\"],\"</a:t>
            </a:r>
            <a:r>
              <a:rPr lang="en-GB" err="1">
                <a:solidFill>
                  <a:schemeClr val="accent4"/>
                </a:solidFill>
                <a:latin typeface="Raleway"/>
              </a:rPr>
              <a:t>safe_reply_draft</a:t>
            </a:r>
            <a:r>
              <a:rPr lang="en-GB" dirty="0">
                <a:solidFill>
                  <a:schemeClr val="accent4"/>
                </a:solidFill>
                <a:latin typeface="Raleway"/>
              </a:rPr>
              <a:t>\":\"do not reply\"}"} </a:t>
            </a:r>
            <a:endParaRPr lang="en-GB" dirty="0">
              <a:solidFill>
                <a:schemeClr val="accent4"/>
              </a:solidFill>
            </a:endParaRPr>
          </a:p>
          <a:p>
            <a:pPr>
              <a:buNone/>
            </a:pPr>
            <a:r>
              <a:rPr lang="en-GB" dirty="0">
                <a:latin typeface="Raleway"/>
              </a:rPr>
              <a:t>] </a:t>
            </a:r>
            <a:endParaRPr lang="en-GB" dirty="0"/>
          </a:p>
          <a:p>
            <a:pPr marL="0" indent="0">
              <a:buNone/>
            </a:pPr>
            <a:r>
              <a:rPr lang="en-GB" dirty="0">
                <a:latin typeface="Raleway"/>
              </a:rPr>
              <a:t>} </a:t>
            </a:r>
            <a:endParaRPr lang="en-GB" dirty="0"/>
          </a:p>
        </p:txBody>
      </p:sp>
    </p:spTree>
    <p:extLst>
      <p:ext uri="{BB962C8B-B14F-4D97-AF65-F5344CB8AC3E}">
        <p14:creationId xmlns:p14="http://schemas.microsoft.com/office/powerpoint/2010/main" val="17289827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DC3855-275E-DEB2-88ED-F572A9393675}"/>
              </a:ext>
            </a:extLst>
          </p:cNvPr>
          <p:cNvSpPr>
            <a:spLocks noGrp="1"/>
          </p:cNvSpPr>
          <p:nvPr>
            <p:ph type="title"/>
          </p:nvPr>
        </p:nvSpPr>
        <p:spPr/>
        <p:txBody>
          <a:bodyPr/>
          <a:lstStyle/>
          <a:p>
            <a:r>
              <a:rPr lang="en-GB" b="0" dirty="0">
                <a:latin typeface="ARU Raisonne DemiBold"/>
              </a:rPr>
              <a:t>Uploading Files to OpenAI</a:t>
            </a:r>
            <a:endParaRPr lang="en-US" dirty="0">
              <a:latin typeface="ARU Raisonne DemiBold"/>
            </a:endParaRPr>
          </a:p>
        </p:txBody>
      </p:sp>
      <p:pic>
        <p:nvPicPr>
          <p:cNvPr id="4" name="Content Placeholder 3" descr="A computer screen with text and images&#10;&#10;AI-generated content may be incorrect.">
            <a:extLst>
              <a:ext uri="{FF2B5EF4-FFF2-40B4-BE49-F238E27FC236}">
                <a16:creationId xmlns:a16="http://schemas.microsoft.com/office/drawing/2014/main" xmlns="" id="{FCBB46C6-326B-D02C-B0C0-042792985909}"/>
              </a:ext>
            </a:extLst>
          </p:cNvPr>
          <p:cNvPicPr>
            <a:picLocks noGrp="1" noChangeAspect="1"/>
          </p:cNvPicPr>
          <p:nvPr>
            <p:ph idx="1"/>
          </p:nvPr>
        </p:nvPicPr>
        <p:blipFill>
          <a:blip r:embed="rId2"/>
          <a:stretch>
            <a:fillRect/>
          </a:stretch>
        </p:blipFill>
        <p:spPr>
          <a:xfrm>
            <a:off x="3478825" y="1825625"/>
            <a:ext cx="5234350" cy="4351338"/>
          </a:xfrm>
          <a:prstGeom prst="rect">
            <a:avLst/>
          </a:prstGeom>
        </p:spPr>
      </p:pic>
    </p:spTree>
    <p:extLst>
      <p:ext uri="{BB962C8B-B14F-4D97-AF65-F5344CB8AC3E}">
        <p14:creationId xmlns:p14="http://schemas.microsoft.com/office/powerpoint/2010/main" val="10177308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EBA6D85-EF2B-B766-219D-0A44B0DF09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2C33A091-534F-E80E-1E73-4BF88002029A}"/>
              </a:ext>
            </a:extLst>
          </p:cNvPr>
          <p:cNvSpPr>
            <a:spLocks noGrp="1"/>
          </p:cNvSpPr>
          <p:nvPr>
            <p:ph type="title"/>
          </p:nvPr>
        </p:nvSpPr>
        <p:spPr/>
        <p:txBody>
          <a:bodyPr/>
          <a:lstStyle/>
          <a:p>
            <a:r>
              <a:rPr lang="en-GB" b="0" dirty="0">
                <a:latin typeface="ARU Raisonne DemiBold"/>
              </a:rPr>
              <a:t>Create a supervised fine-tuning job </a:t>
            </a:r>
            <a:endParaRPr lang="en-US" dirty="0"/>
          </a:p>
        </p:txBody>
      </p:sp>
      <p:pic>
        <p:nvPicPr>
          <p:cNvPr id="3" name="Picture 2" descr="A computer screen with text&#10;&#10;AI-generated content may be incorrect.">
            <a:extLst>
              <a:ext uri="{FF2B5EF4-FFF2-40B4-BE49-F238E27FC236}">
                <a16:creationId xmlns:a16="http://schemas.microsoft.com/office/drawing/2014/main" xmlns="" id="{6638725A-A5B1-EC49-9DB1-C5AAF5C96AFE}"/>
              </a:ext>
            </a:extLst>
          </p:cNvPr>
          <p:cNvPicPr>
            <a:picLocks noChangeAspect="1"/>
          </p:cNvPicPr>
          <p:nvPr/>
        </p:nvPicPr>
        <p:blipFill>
          <a:blip r:embed="rId2"/>
          <a:stretch>
            <a:fillRect/>
          </a:stretch>
        </p:blipFill>
        <p:spPr>
          <a:xfrm>
            <a:off x="2595563" y="1824038"/>
            <a:ext cx="7000875" cy="3209925"/>
          </a:xfrm>
          <a:prstGeom prst="rect">
            <a:avLst/>
          </a:prstGeom>
        </p:spPr>
      </p:pic>
    </p:spTree>
    <p:extLst>
      <p:ext uri="{BB962C8B-B14F-4D97-AF65-F5344CB8AC3E}">
        <p14:creationId xmlns:p14="http://schemas.microsoft.com/office/powerpoint/2010/main" val="22098792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2B4885-099D-0CA4-0E0B-45E70F7277E5}"/>
              </a:ext>
            </a:extLst>
          </p:cNvPr>
          <p:cNvSpPr>
            <a:spLocks noGrp="1"/>
          </p:cNvSpPr>
          <p:nvPr>
            <p:ph type="title"/>
          </p:nvPr>
        </p:nvSpPr>
        <p:spPr>
          <a:xfrm>
            <a:off x="839788" y="457200"/>
            <a:ext cx="10768772" cy="1127975"/>
          </a:xfrm>
        </p:spPr>
        <p:txBody>
          <a:bodyPr vert="horz" lIns="91440" tIns="45720" rIns="91440" bIns="45720" rtlCol="0" anchor="b">
            <a:normAutofit/>
          </a:bodyPr>
          <a:lstStyle/>
          <a:p>
            <a:r>
              <a:rPr lang="en-US" sz="4400">
                <a:latin typeface="ARU Raisonne DemiBold"/>
              </a:rPr>
              <a:t>Iterate (data &gt; knobs) </a:t>
            </a:r>
          </a:p>
        </p:txBody>
      </p:sp>
      <p:sp>
        <p:nvSpPr>
          <p:cNvPr id="122" name="TextBox 121">
            <a:extLst>
              <a:ext uri="{FF2B5EF4-FFF2-40B4-BE49-F238E27FC236}">
                <a16:creationId xmlns:a16="http://schemas.microsoft.com/office/drawing/2014/main" xmlns="" id="{0C3B751C-AC56-A1B5-D1FC-1DB8CC448DA4}"/>
              </a:ext>
            </a:extLst>
          </p:cNvPr>
          <p:cNvSpPr txBox="1"/>
          <p:nvPr/>
        </p:nvSpPr>
        <p:spPr>
          <a:xfrm>
            <a:off x="839788" y="2057400"/>
            <a:ext cx="3932237" cy="3811588"/>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defTabSz="914400">
              <a:lnSpc>
                <a:spcPct val="90000"/>
              </a:lnSpc>
              <a:spcBef>
                <a:spcPts val="1000"/>
              </a:spcBef>
            </a:pPr>
            <a:r>
              <a:rPr lang="en-US" sz="2400" dirty="0">
                <a:solidFill>
                  <a:srgbClr val="FFFFFF"/>
                </a:solidFill>
                <a:latin typeface="Raleway"/>
                <a:ea typeface="Calibri"/>
                <a:cs typeface="Calibri"/>
              </a:rPr>
              <a:t>If performance isn’t good: </a:t>
            </a:r>
          </a:p>
          <a:p>
            <a:pPr defTabSz="914400">
              <a:lnSpc>
                <a:spcPct val="90000"/>
              </a:lnSpc>
              <a:spcBef>
                <a:spcPts val="1000"/>
              </a:spcBef>
            </a:pPr>
            <a:endParaRPr lang="en-US" sz="2400" dirty="0">
              <a:solidFill>
                <a:srgbClr val="FFFFFF"/>
              </a:solidFill>
              <a:latin typeface="Raleway"/>
            </a:endParaRPr>
          </a:p>
          <a:p>
            <a:pPr defTabSz="914400">
              <a:lnSpc>
                <a:spcPct val="90000"/>
              </a:lnSpc>
              <a:spcBef>
                <a:spcPts val="1000"/>
              </a:spcBef>
            </a:pPr>
            <a:r>
              <a:rPr lang="en-US" sz="2400" b="0" i="0" u="none" strike="noStrike" kern="1200" baseline="0" dirty="0">
                <a:solidFill>
                  <a:srgbClr val="FFFFFF"/>
                </a:solidFill>
                <a:latin typeface="Raleway"/>
              </a:rPr>
              <a:t>SFT responds far more to better data than to hyperparameter tweaking </a:t>
            </a:r>
            <a:endParaRPr lang="en-US" sz="2400" dirty="0">
              <a:latin typeface="Raleway"/>
            </a:endParaRPr>
          </a:p>
          <a:p>
            <a:pPr defTabSz="914400">
              <a:lnSpc>
                <a:spcPct val="90000"/>
              </a:lnSpc>
              <a:spcBef>
                <a:spcPts val="1000"/>
              </a:spcBef>
            </a:pPr>
            <a:endParaRPr lang="en-US" sz="1600" b="0" i="0" kern="1200">
              <a:solidFill>
                <a:srgbClr val="FFFFFF"/>
              </a:solidFill>
              <a:latin typeface="Raleway" panose="020B0503030101060003" pitchFamily="34" charset="77"/>
              <a:ea typeface="+mn-ea"/>
              <a:cs typeface="+mn-cs"/>
            </a:endParaRPr>
          </a:p>
        </p:txBody>
      </p:sp>
      <p:graphicFrame>
        <p:nvGraphicFramePr>
          <p:cNvPr id="17" name="Content Placeholder 2">
            <a:extLst>
              <a:ext uri="{FF2B5EF4-FFF2-40B4-BE49-F238E27FC236}">
                <a16:creationId xmlns:a16="http://schemas.microsoft.com/office/drawing/2014/main" xmlns="" id="{A9AE887C-802C-B580-C371-6973C80E9CAE}"/>
              </a:ext>
            </a:extLst>
          </p:cNvPr>
          <p:cNvGraphicFramePr>
            <a:graphicFrameLocks noGrp="1"/>
          </p:cNvGraphicFramePr>
          <p:nvPr>
            <p:ph type="chart" sz="quarter" idx="10"/>
            <p:extLst>
              <p:ext uri="{D42A27DB-BD31-4B8C-83A1-F6EECF244321}">
                <p14:modId xmlns:p14="http://schemas.microsoft.com/office/powerpoint/2010/main" val="50481765"/>
              </p:ext>
            </p:extLst>
          </p:nvPr>
        </p:nvGraphicFramePr>
        <p:xfrm>
          <a:off x="4960983" y="338719"/>
          <a:ext cx="6649825" cy="61837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96902448"/>
      </p:ext>
    </p:extLst>
  </p:cSld>
  <p:clrMapOvr>
    <a:masterClrMapping/>
  </p:clrMapOvr>
</p:sld>
</file>

<file path=ppt/theme/theme1.xml><?xml version="1.0" encoding="utf-8"?>
<a:theme xmlns:a="http://schemas.openxmlformats.org/drawingml/2006/main" name="Learning material Introduction to AI and Cybersecurity">
  <a:themeElements>
    <a:clrScheme name="ARU">
      <a:dk1>
        <a:srgbClr val="061D48"/>
      </a:dk1>
      <a:lt1>
        <a:srgbClr val="FFD000"/>
      </a:lt1>
      <a:dk2>
        <a:srgbClr val="061D48"/>
      </a:dk2>
      <a:lt2>
        <a:srgbClr val="FFD000"/>
      </a:lt2>
      <a:accent1>
        <a:srgbClr val="CF4520"/>
      </a:accent1>
      <a:accent2>
        <a:srgbClr val="A6093C"/>
      </a:accent2>
      <a:accent3>
        <a:srgbClr val="5C068C"/>
      </a:accent3>
      <a:accent4>
        <a:srgbClr val="0077C8"/>
      </a:accent4>
      <a:accent5>
        <a:srgbClr val="008578"/>
      </a:accent5>
      <a:accent6>
        <a:srgbClr val="FFFFFF"/>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powerpoint template" id="{5528492B-4A06-5741-ACC8-520F115EEEDE}" vid="{EEDC95CB-46CD-934D-9814-46EE9DE533BE}"/>
    </a:ext>
  </a:extLst>
</a:theme>
</file>

<file path=ppt/theme/theme2.xml><?xml version="1.0" encoding="utf-8"?>
<a:theme xmlns:a="http://schemas.openxmlformats.org/drawingml/2006/main" name="ARU Brand">
  <a:themeElements>
    <a:clrScheme name="ARU">
      <a:dk1>
        <a:srgbClr val="061D48"/>
      </a:dk1>
      <a:lt1>
        <a:srgbClr val="FFD000"/>
      </a:lt1>
      <a:dk2>
        <a:srgbClr val="061D48"/>
      </a:dk2>
      <a:lt2>
        <a:srgbClr val="FFD000"/>
      </a:lt2>
      <a:accent1>
        <a:srgbClr val="CF4520"/>
      </a:accent1>
      <a:accent2>
        <a:srgbClr val="A6093C"/>
      </a:accent2>
      <a:accent3>
        <a:srgbClr val="5C068C"/>
      </a:accent3>
      <a:accent4>
        <a:srgbClr val="0077C8"/>
      </a:accent4>
      <a:accent5>
        <a:srgbClr val="008578"/>
      </a:accent5>
      <a:accent6>
        <a:srgbClr val="FFFFFF"/>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powerpoint template" id="{5528492B-4A06-5741-ACC8-520F115EEEDE}" vid="{1C7B3980-38A8-F947-91FC-9AA841F5E548}"/>
    </a:ext>
  </a:extLst>
</a:theme>
</file>

<file path=ppt/theme/theme3.xml><?xml version="1.0" encoding="utf-8"?>
<a:theme xmlns:a="http://schemas.openxmlformats.org/drawingml/2006/main" name="1_ARU Brand">
  <a:themeElements>
    <a:clrScheme name="ARU">
      <a:dk1>
        <a:srgbClr val="061D48"/>
      </a:dk1>
      <a:lt1>
        <a:srgbClr val="FFD000"/>
      </a:lt1>
      <a:dk2>
        <a:srgbClr val="061D48"/>
      </a:dk2>
      <a:lt2>
        <a:srgbClr val="FFD000"/>
      </a:lt2>
      <a:accent1>
        <a:srgbClr val="CF4520"/>
      </a:accent1>
      <a:accent2>
        <a:srgbClr val="A6093C"/>
      </a:accent2>
      <a:accent3>
        <a:srgbClr val="5C068C"/>
      </a:accent3>
      <a:accent4>
        <a:srgbClr val="0077C8"/>
      </a:accent4>
      <a:accent5>
        <a:srgbClr val="008578"/>
      </a:accent5>
      <a:accent6>
        <a:srgbClr val="FFFFFF"/>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powerpoint template" id="{5528492B-4A06-5741-ACC8-520F115EEEDE}" vid="{F02BA954-05A2-A343-A64C-619C848309C1}"/>
    </a:ext>
  </a:extLst>
</a:theme>
</file>

<file path=ppt/theme/theme4.xml><?xml version="1.0" encoding="utf-8"?>
<a:theme xmlns:a="http://schemas.openxmlformats.org/drawingml/2006/main" name="4_ARU Brand">
  <a:themeElements>
    <a:clrScheme name="ARU">
      <a:dk1>
        <a:srgbClr val="061D48"/>
      </a:dk1>
      <a:lt1>
        <a:srgbClr val="FFD000"/>
      </a:lt1>
      <a:dk2>
        <a:srgbClr val="061D48"/>
      </a:dk2>
      <a:lt2>
        <a:srgbClr val="FFD000"/>
      </a:lt2>
      <a:accent1>
        <a:srgbClr val="CF4520"/>
      </a:accent1>
      <a:accent2>
        <a:srgbClr val="A6093C"/>
      </a:accent2>
      <a:accent3>
        <a:srgbClr val="5C068C"/>
      </a:accent3>
      <a:accent4>
        <a:srgbClr val="0077C8"/>
      </a:accent4>
      <a:accent5>
        <a:srgbClr val="008578"/>
      </a:accent5>
      <a:accent6>
        <a:srgbClr val="FFFFFF"/>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powerpoint template" id="{5528492B-4A06-5741-ACC8-520F115EEEDE}" vid="{241CFC4B-80BA-2749-A144-5EEA7730A2FF}"/>
    </a:ext>
  </a:extLst>
</a:theme>
</file>

<file path=ppt/theme/theme5.xml><?xml version="1.0" encoding="utf-8"?>
<a:theme xmlns:a="http://schemas.openxmlformats.org/drawingml/2006/main" name="2_ARU Brand">
  <a:themeElements>
    <a:clrScheme name="ARU">
      <a:dk1>
        <a:srgbClr val="061D48"/>
      </a:dk1>
      <a:lt1>
        <a:srgbClr val="FFD000"/>
      </a:lt1>
      <a:dk2>
        <a:srgbClr val="061D48"/>
      </a:dk2>
      <a:lt2>
        <a:srgbClr val="FFD000"/>
      </a:lt2>
      <a:accent1>
        <a:srgbClr val="CF4520"/>
      </a:accent1>
      <a:accent2>
        <a:srgbClr val="A6093C"/>
      </a:accent2>
      <a:accent3>
        <a:srgbClr val="5C068C"/>
      </a:accent3>
      <a:accent4>
        <a:srgbClr val="0077C8"/>
      </a:accent4>
      <a:accent5>
        <a:srgbClr val="008578"/>
      </a:accent5>
      <a:accent6>
        <a:srgbClr val="FFFFFF"/>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powerpoint template" id="{5528492B-4A06-5741-ACC8-520F115EEEDE}" vid="{1416A6FC-F557-BA42-B332-A7BA790E97CC}"/>
    </a:ext>
  </a:extLst>
</a:theme>
</file>

<file path=ppt/theme/theme6.xml><?xml version="1.0" encoding="utf-8"?>
<a:theme xmlns:a="http://schemas.openxmlformats.org/drawingml/2006/main" name="5_ARU Brand">
  <a:themeElements>
    <a:clrScheme name="ARU">
      <a:dk1>
        <a:srgbClr val="061D48"/>
      </a:dk1>
      <a:lt1>
        <a:srgbClr val="FFD000"/>
      </a:lt1>
      <a:dk2>
        <a:srgbClr val="061D48"/>
      </a:dk2>
      <a:lt2>
        <a:srgbClr val="FFD000"/>
      </a:lt2>
      <a:accent1>
        <a:srgbClr val="CF4520"/>
      </a:accent1>
      <a:accent2>
        <a:srgbClr val="A6093C"/>
      </a:accent2>
      <a:accent3>
        <a:srgbClr val="5C068C"/>
      </a:accent3>
      <a:accent4>
        <a:srgbClr val="0077C8"/>
      </a:accent4>
      <a:accent5>
        <a:srgbClr val="008578"/>
      </a:accent5>
      <a:accent6>
        <a:srgbClr val="FFFFFF"/>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powerpoint template" id="{5528492B-4A06-5741-ACC8-520F115EEEDE}" vid="{AF2A6B05-9FFA-0640-93F0-87B8CA4E625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Learning material Introduction to AI and Cybersecurity</Template>
  <TotalTime>0</TotalTime>
  <Words>2246</Words>
  <Application>Microsoft Office PowerPoint</Application>
  <PresentationFormat>Custom</PresentationFormat>
  <Paragraphs>303</Paragraphs>
  <Slides>36</Slides>
  <Notes>0</Notes>
  <HiddenSlides>0</HiddenSlides>
  <MMClips>0</MMClips>
  <ScaleCrop>false</ScaleCrop>
  <HeadingPairs>
    <vt:vector size="4" baseType="variant">
      <vt:variant>
        <vt:lpstr>Theme</vt:lpstr>
      </vt:variant>
      <vt:variant>
        <vt:i4>6</vt:i4>
      </vt:variant>
      <vt:variant>
        <vt:lpstr>Slide Titles</vt:lpstr>
      </vt:variant>
      <vt:variant>
        <vt:i4>36</vt:i4>
      </vt:variant>
    </vt:vector>
  </HeadingPairs>
  <TitlesOfParts>
    <vt:vector size="42" baseType="lpstr">
      <vt:lpstr>Learning material Introduction to AI and Cybersecurity</vt:lpstr>
      <vt:lpstr>ARU Brand</vt:lpstr>
      <vt:lpstr>1_ARU Brand</vt:lpstr>
      <vt:lpstr>4_ARU Brand</vt:lpstr>
      <vt:lpstr>2_ARU Brand</vt:lpstr>
      <vt:lpstr>5_ARU Brand</vt:lpstr>
      <vt:lpstr>PowerPoint Presentation</vt:lpstr>
      <vt:lpstr>What is a Language Model?</vt:lpstr>
      <vt:lpstr>LM Training Objectives: Next-token vs. Masked-token </vt:lpstr>
      <vt:lpstr>LM Taxonomy (High Level)</vt:lpstr>
      <vt:lpstr>Small vs Large?</vt:lpstr>
      <vt:lpstr>Small Language Model </vt:lpstr>
      <vt:lpstr>Two Opponent Views on Language Models </vt:lpstr>
      <vt:lpstr>What is Prompt Engineering?</vt:lpstr>
      <vt:lpstr>Some General Rules for Prompting </vt:lpstr>
      <vt:lpstr>Advanced Techniques: Few Shot Prompting </vt:lpstr>
      <vt:lpstr>Advanced Techniques: Chain-of-Thought Prompting </vt:lpstr>
      <vt:lpstr>Advanced Techniques: Meta Prompting </vt:lpstr>
      <vt:lpstr>Multi-Agent LLMs (when &amp; why) </vt:lpstr>
      <vt:lpstr>MCP: Model Context Protocol​</vt:lpstr>
      <vt:lpstr>Case Study: LLMs as Phishing Triage Assistants for SMEs: From Naive Prompts to Robust Playbooks </vt:lpstr>
      <vt:lpstr>The Scenario</vt:lpstr>
      <vt:lpstr>Round 1 Instructions (Naive Prompts)</vt:lpstr>
      <vt:lpstr>Email Pack Overview </vt:lpstr>
      <vt:lpstr>Email 1: “Microsoft 365 Security Alert” </vt:lpstr>
      <vt:lpstr>Email 2 : “Supplier Invoice” </vt:lpstr>
      <vt:lpstr>Email 3: “CEO Urgent Request (BEC)” </vt:lpstr>
      <vt:lpstr>Email 4: “Delivery Update / Customs Fee” </vt:lpstr>
      <vt:lpstr>Email 5: “Internal HR Notice”</vt:lpstr>
      <vt:lpstr>Quick Pause: What Went Wrong in Round 1? </vt:lpstr>
      <vt:lpstr>Round 2 Prompt Upgrade </vt:lpstr>
      <vt:lpstr>What Round 2 Prompt Adds</vt:lpstr>
      <vt:lpstr>Build the SME Playbook Prompt</vt:lpstr>
      <vt:lpstr>Supervised Fine Tuning (SFT) </vt:lpstr>
      <vt:lpstr>Is fine-tuning the right tool? </vt:lpstr>
      <vt:lpstr>Building Your Own Dataset – Data Collection </vt:lpstr>
      <vt:lpstr>Building Your Own Dataset – Anonymization</vt:lpstr>
      <vt:lpstr>Building Your Own Dataset – Labelling </vt:lpstr>
      <vt:lpstr>Convert to OpenAI fine-tuning JSONL format </vt:lpstr>
      <vt:lpstr>Uploading Files to OpenAI</vt:lpstr>
      <vt:lpstr>Create a supervised fine-tuning job </vt:lpstr>
      <vt:lpstr>Iterate (data &gt; knobs)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Mughni</dc:creator>
  <cp:lastModifiedBy>Mughni</cp:lastModifiedBy>
  <cp:revision>2234</cp:revision>
  <dcterms:created xsi:type="dcterms:W3CDTF">2025-10-31T10:54:18Z</dcterms:created>
  <dcterms:modified xsi:type="dcterms:W3CDTF">2025-12-07T15:34:34Z</dcterms:modified>
</cp:coreProperties>
</file>