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omments/modernComment_12E_4B99678F.xml" ContentType="application/vnd.ms-powerpoint.comments+xml"/>
  <Override PartName="/ppt/revisionInfo.xml" ContentType="application/vnd.ms-powerpoint.revisioninfo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6" r:id="rId1"/>
    <p:sldMasterId id="2147483737" r:id="rId2"/>
    <p:sldMasterId id="2147483719" r:id="rId3"/>
    <p:sldMasterId id="2147483754" r:id="rId4"/>
    <p:sldMasterId id="2147483728" r:id="rId5"/>
    <p:sldMasterId id="2147483763" r:id="rId6"/>
  </p:sldMasterIdLst>
  <p:notesMasterIdLst>
    <p:notesMasterId r:id="rId11"/>
  </p:notesMasterIdLst>
  <p:sldIdLst>
    <p:sldId id="271" r:id="rId7"/>
    <p:sldId id="302" r:id="rId8"/>
    <p:sldId id="322" r:id="rId9"/>
    <p:sldId id="32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96346D7-ED79-4896-8034-CD92B7AACA87}">
          <p14:sldIdLst>
            <p14:sldId id="271"/>
          </p14:sldIdLst>
        </p14:section>
        <p14:section name="AI governance and ethics" id="{20DB3783-B661-4AB6-B3C9-200D6DA73C33}">
          <p14:sldIdLst>
            <p14:sldId id="302"/>
            <p14:sldId id="322"/>
            <p14:sldId id="32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8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DE1601C-0FF5-9A51-4B83-32561C8589C2}" name="Abdul Mughni, Mohammad" initials="AM" userId="S::ma9159@aru.ac.uk::19f1fc28-22a9-4efb-80ed-9af429249a7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1D49"/>
    <a:srgbClr val="CF4520"/>
    <a:srgbClr val="000000"/>
    <a:srgbClr val="008578"/>
    <a:srgbClr val="FFD100"/>
    <a:srgbClr val="FFD20D"/>
    <a:srgbClr val="FFFFFF"/>
    <a:srgbClr val="0077C8"/>
    <a:srgbClr val="5C068C"/>
    <a:srgbClr val="A60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CD1A5C-D030-DEB2-4E04-FAF47BEDD8E2}" v="32" dt="2025-11-26T12:12:57.950"/>
    <p1510:client id="{9FE60FC8-6C82-1E60-5206-69EC4637C0CF}" v="532" dt="2025-11-26T13:29:14.920"/>
    <p1510:client id="{DE76F043-13DE-AB50-622C-09E23CCCD610}" v="18" dt="2025-11-26T17:56:26.5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2874" y="-1512"/>
      </p:cViewPr>
      <p:guideLst>
        <p:guide orient="horz" pos="2160"/>
        <p:guide orient="horz" pos="48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slide" Target="slides/slide4.xml"/><Relationship Id="rId101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theme" Target="theme/theme1.xml"/><Relationship Id="rId100" Type="http://schemas.microsoft.com/office/2015/10/relationships/revisionInfo" Target="revisionInfo.xml"/></Relationships>
</file>

<file path=ppt/comments/modernComment_12E_4B99678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E86E905-D43E-4EFD-A507-80219BEA77E0}" authorId="{6DE1601C-0FF5-9A51-4B83-32561C8589C2}" created="2025-11-13T10:32:06.544">
    <pc:sldMkLst xmlns:pc="http://schemas.microsoft.com/office/powerpoint/2013/main/command">
      <pc:docMk/>
      <pc:sldMk cId="1268344719" sldId="302"/>
    </pc:sldMkLst>
    <p188:txBody>
      <a:bodyPr/>
      <a:lstStyle/>
      <a:p>
        <a:r>
          <a:rPr lang="en-GB"/>
          <a:t>Add more AI governance slides </a:t>
        </a:r>
      </a:p>
    </p188:txBody>
  </p188:cm>
  <p188:cm id="{C7625158-754B-4CDB-8948-92BEE9852A8E}" authorId="{6DE1601C-0FF5-9A51-4B83-32561C8589C2}" created="2025-11-13T10:34:14.628">
    <pc:sldMkLst xmlns:pc="http://schemas.microsoft.com/office/powerpoint/2013/main/command">
      <pc:docMk/>
      <pc:sldMk cId="1268344719" sldId="302"/>
    </pc:sldMkLst>
    <p188:txBody>
      <a:bodyPr/>
      <a:lstStyle/>
      <a:p>
        <a:r>
          <a:rPr lang="en-GB"/>
          <a:t>Cyber essentials cerifications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B5CFC2-FF95-BB42-B600-F8C023CFEAC4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96A85-7B12-D143-8C60-4EC8075DB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98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1. Safety, Security, and Robustness: AI systems should function in a robust, secure, and safe way, with continuous risk management.</a:t>
            </a:r>
          </a:p>
          <a:p>
            <a:r>
              <a:rPr lang="en-US"/>
              <a:t>2. Appropriate Transparency and Explainability: AI systems should be appropriately transparent and explainable.</a:t>
            </a:r>
            <a:endParaRPr lang="en-GB"/>
          </a:p>
          <a:p>
            <a:r>
              <a:rPr lang="en-US"/>
              <a:t>3. Fairness: AI systems should not undermine the legal rights of individuals or discriminate unfairly.</a:t>
            </a:r>
            <a:endParaRPr lang="en-GB"/>
          </a:p>
          <a:p>
            <a:r>
              <a:rPr lang="en-US"/>
              <a:t>4. Accountability and Governance: Governance measures must ensure effective oversight and clear lines of accountability across the AI lifecycle.</a:t>
            </a:r>
            <a:endParaRPr lang="en-GB"/>
          </a:p>
          <a:p>
            <a:r>
              <a:rPr lang="en-US"/>
              <a:t>5. Contestability and Redress: Users and affected third parties should be able to contest a harmful AI decision.</a:t>
            </a:r>
            <a:endParaRPr lang="en-GB"/>
          </a:p>
          <a:p>
            <a:r>
              <a:rPr lang="en-US" dirty="0"/>
              <a:t>The UK system relies on existing regulators to interpret and implement these principles within their respective sectors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96A85-7B12-D143-8C60-4EC8075DB1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230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CF41E61-6EFA-8258-AE1E-70659FD05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5D1BBD9-4BC8-03BC-E9FD-FA571BE29E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C444D6E-A171-14B5-B7C2-22CA1AA9CF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0C6A5F3-5D91-04F4-12E3-7F279F0F62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96A85-7B12-D143-8C60-4EC8075DB1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58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46824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686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162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40568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0077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xmlns="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742441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1313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4601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2317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8653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6880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575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xmlns="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63221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5358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47166F8-5299-9F4F-B50D-A95C947045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71850" y="1631950"/>
            <a:ext cx="54483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08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6606115-7CE6-1D4A-A3FA-E2A33C6D51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13100" y="1581150"/>
            <a:ext cx="57658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10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72834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43913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69808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02271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777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xmlns="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263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11611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259460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3438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63561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68970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4853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xmlns="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543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88093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4DA0ACB-75EF-0245-846B-24010AB69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71850" y="1631950"/>
            <a:ext cx="54483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7495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40C907B-7EB5-4646-8E6C-A0DCF5C812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13100" y="1581150"/>
            <a:ext cx="57658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2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044069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43083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55444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76565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6260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xmlns="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8874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63594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682764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03103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7707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97878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50436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xmlns="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2573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3784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1CF6D5B-50DF-3D4A-A73F-BC48EB8913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71850" y="1631950"/>
            <a:ext cx="54483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0079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04931A5-93F5-984D-ADB5-D88F0E879C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13100" y="1581150"/>
            <a:ext cx="57658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35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B3F8B12-918D-4C4D-9592-653697BEC0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4484" y="5148251"/>
            <a:ext cx="2052084" cy="135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15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2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FFD100"/>
                </a:solidFill>
                <a:latin typeface="Raleway" panose="020B0503030101060003" pitchFamily="34" charset="77"/>
              </a:defRPr>
            </a:lvl1pPr>
          </a:lstStyle>
          <a:p>
            <a:fld id="{2C6E675B-32F0-0843-BC57-13BB22F7DF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425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72" r:id="rId8"/>
    <p:sldLayoutId id="2147483745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2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DAE7C0A-3C02-5F4B-BFB5-4D7C7993B2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4644" y="5148357"/>
            <a:ext cx="2051924" cy="13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2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2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71D49"/>
                </a:solidFill>
                <a:latin typeface="Raleway" panose="020B0503030101060003" pitchFamily="34" charset="77"/>
              </a:defRPr>
            </a:lvl1pPr>
          </a:lstStyle>
          <a:p>
            <a:fld id="{2C6E675B-32F0-0843-BC57-13BB22F7DF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31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74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29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7E6E1FC-9BD8-A747-9362-7C4B21B9DE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4644" y="5148357"/>
            <a:ext cx="2051924" cy="13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812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29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71D49"/>
                </a:solidFill>
                <a:latin typeface="Raleway" panose="020B0503030101060003" pitchFamily="34" charset="77"/>
              </a:defRPr>
            </a:lvl1pPr>
          </a:lstStyle>
          <a:p>
            <a:fld id="{2C6E675B-32F0-0843-BC57-13BB22F7DF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098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3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52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microsoft.com/office/2018/10/relationships/comments" Target="../comments/modernComment_12E_4B99678F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9844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9B35CC6-84C0-94F9-995E-3F37630A9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6082A2-8618-EF21-5722-655D38C8B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5934075" cy="1401763"/>
          </a:xfrm>
        </p:spPr>
        <p:txBody>
          <a:bodyPr/>
          <a:lstStyle/>
          <a:p>
            <a:r>
              <a:rPr lang="en-US">
                <a:latin typeface="ARU Raisonne DemiBold"/>
              </a:rPr>
              <a:t>AI Governance &amp; Ethics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ACD4A3-DBDA-9473-D6C9-8A7580ECA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996230" cy="4351338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b="1">
                <a:latin typeface="Raleway"/>
              </a:rPr>
              <a:t>Governance Pillars</a:t>
            </a:r>
            <a:endParaRPr lang="en-US" b="1"/>
          </a:p>
          <a:p>
            <a:pPr marL="0" indent="0">
              <a:lnSpc>
                <a:spcPct val="110000"/>
              </a:lnSpc>
              <a:buNone/>
            </a:pPr>
            <a:r>
              <a:rPr lang="en-US" sz="2400">
                <a:latin typeface="Raleway"/>
              </a:rPr>
              <a:t>Key governance pillars include </a:t>
            </a:r>
            <a:endParaRPr lang="en-US"/>
          </a:p>
          <a:p>
            <a:pPr marL="342900" indent="-342900">
              <a:lnSpc>
                <a:spcPct val="110000"/>
              </a:lnSpc>
            </a:pPr>
            <a:r>
              <a:rPr lang="en-US" sz="2400" dirty="0">
                <a:latin typeface="Raleway"/>
              </a:rPr>
              <a:t>Fairness</a:t>
            </a:r>
            <a:endParaRPr lang="en-US" dirty="0"/>
          </a:p>
          <a:p>
            <a:pPr marL="342900" indent="-342900">
              <a:lnSpc>
                <a:spcPct val="110000"/>
              </a:lnSpc>
            </a:pPr>
            <a:r>
              <a:rPr lang="en-US" sz="2400" dirty="0">
                <a:latin typeface="Raleway"/>
              </a:rPr>
              <a:t>Accountability</a:t>
            </a:r>
            <a:endParaRPr lang="en-US" dirty="0"/>
          </a:p>
          <a:p>
            <a:pPr marL="342900" indent="-342900">
              <a:lnSpc>
                <a:spcPct val="110000"/>
              </a:lnSpc>
            </a:pPr>
            <a:r>
              <a:rPr lang="en-US" sz="2400" dirty="0">
                <a:latin typeface="Raleway"/>
              </a:rPr>
              <a:t>Transparency</a:t>
            </a:r>
            <a:endParaRPr lang="en-US" dirty="0"/>
          </a:p>
          <a:p>
            <a:pPr marL="342900" indent="-342900">
              <a:lnSpc>
                <a:spcPct val="110000"/>
              </a:lnSpc>
            </a:pPr>
            <a:r>
              <a:rPr lang="en-US" sz="2400" dirty="0">
                <a:latin typeface="Raleway"/>
              </a:rPr>
              <a:t>privacy</a:t>
            </a: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400">
                <a:latin typeface="Raleway"/>
              </a:rPr>
              <a:t>SMEs should </a:t>
            </a:r>
            <a:r>
              <a:rPr lang="en-US" sz="2400" dirty="0">
                <a:latin typeface="Raleway"/>
              </a:rPr>
              <a:t>form a small AI risk board to oversee these aspects.</a:t>
            </a:r>
            <a:endParaRPr lang="en-US"/>
          </a:p>
          <a:p>
            <a:pPr fontAlgn="base"/>
            <a:endParaRPr lang="en-GB" sz="2400"/>
          </a:p>
          <a:p>
            <a:pPr marL="0" indent="0">
              <a:buNone/>
            </a:pPr>
            <a:r>
              <a:rPr lang="en-GB" sz="2400" b="1">
                <a:latin typeface="Raleway"/>
              </a:rPr>
              <a:t>Regulatory Trends</a:t>
            </a:r>
          </a:p>
          <a:p>
            <a:pPr>
              <a:lnSpc>
                <a:spcPct val="120000"/>
              </a:lnSpc>
            </a:pPr>
            <a:r>
              <a:rPr lang="en-GB" sz="2400">
                <a:latin typeface="Raleway"/>
              </a:rPr>
              <a:t>Regulations like the EU AI Act will impact high-risk security applications. Proactive documentation and compliance are essential for SMEs using AI in cybersecurity.</a:t>
            </a:r>
            <a:endParaRPr lang="en-GB" sz="2400"/>
          </a:p>
        </p:txBody>
      </p:sp>
      <p:sp>
        <p:nvSpPr>
          <p:cNvPr id="4" name="AutoShape 2" descr="A close up of a lock&#10;&#10;AI-generated content may be incorrect.">
            <a:extLst>
              <a:ext uri="{FF2B5EF4-FFF2-40B4-BE49-F238E27FC236}">
                <a16:creationId xmlns:a16="http://schemas.microsoft.com/office/drawing/2014/main" xmlns="" id="{6BD6FAE6-647C-6DEC-9EC3-891C0D997E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A close up of a lock&#10;&#10;AI-generated content may be incorrect.">
            <a:extLst>
              <a:ext uri="{FF2B5EF4-FFF2-40B4-BE49-F238E27FC236}">
                <a16:creationId xmlns:a16="http://schemas.microsoft.com/office/drawing/2014/main" xmlns="" id="{0895B314-1667-D9A1-7F00-CF6649C429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A gavel on a stand&#10;&#10;AI-generated content may be incorrect.">
            <a:extLst>
              <a:ext uri="{FF2B5EF4-FFF2-40B4-BE49-F238E27FC236}">
                <a16:creationId xmlns:a16="http://schemas.microsoft.com/office/drawing/2014/main" xmlns="" id="{48E2D169-0585-C387-AEC5-85B0CD94D8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399" b="260"/>
          <a:stretch>
            <a:fillRect/>
          </a:stretch>
        </p:blipFill>
        <p:spPr>
          <a:xfrm>
            <a:off x="7993446" y="739994"/>
            <a:ext cx="3127380" cy="2823685"/>
          </a:xfrm>
          <a:prstGeom prst="rect">
            <a:avLst/>
          </a:prstGeom>
        </p:spPr>
      </p:pic>
      <p:pic>
        <p:nvPicPr>
          <p:cNvPr id="7" name="Picture 6" descr="A stack of rocks on a wood surface">
            <a:extLst>
              <a:ext uri="{FF2B5EF4-FFF2-40B4-BE49-F238E27FC236}">
                <a16:creationId xmlns:a16="http://schemas.microsoft.com/office/drawing/2014/main" xmlns="" id="{549DCF4E-34B5-ED3C-2521-F1931200F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548" y="3918513"/>
            <a:ext cx="3141785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344719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4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93BB822-43B0-87B2-7890-FE3964FC1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8EB1D4-03E1-03C3-AA96-8F0B01101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5934075" cy="1401763"/>
          </a:xfrm>
        </p:spPr>
        <p:txBody>
          <a:bodyPr/>
          <a:lstStyle/>
          <a:p>
            <a:r>
              <a:rPr lang="en-US">
                <a:latin typeface="ARU Raisonne DemiBold"/>
              </a:rPr>
              <a:t>AI Governance &amp; Ethics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36914EE-39A3-3756-8186-92D6BE95B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996230" cy="4351338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b="1" dirty="0">
                <a:latin typeface="Raleway"/>
              </a:rPr>
              <a:t>The UK government has adopted a pro-innovation, principles-based approach to AI regulation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400" b="1" dirty="0">
                <a:latin typeface="Raleway"/>
              </a:rPr>
              <a:t>The framework is underpinned by five cross-sectoral regulatory principles that define the outcomes AI systems must achieve across all sectors</a:t>
            </a:r>
          </a:p>
          <a:p>
            <a:pPr marL="342900" indent="-342900">
              <a:lnSpc>
                <a:spcPct val="110000"/>
              </a:lnSpc>
            </a:pPr>
            <a:r>
              <a:rPr lang="en-US" sz="2400" b="1" dirty="0">
                <a:latin typeface="Raleway"/>
              </a:rPr>
              <a:t>Safety, Security, and Robustness</a:t>
            </a:r>
          </a:p>
          <a:p>
            <a:pPr marL="342900" indent="-342900">
              <a:lnSpc>
                <a:spcPct val="110000"/>
              </a:lnSpc>
            </a:pPr>
            <a:r>
              <a:rPr lang="en-US" sz="2400" b="1" dirty="0">
                <a:latin typeface="Raleway"/>
              </a:rPr>
              <a:t>Appropriate Transparency and Explainability</a:t>
            </a:r>
            <a:endParaRPr lang="en-US"/>
          </a:p>
          <a:p>
            <a:pPr marL="342900" indent="-342900">
              <a:lnSpc>
                <a:spcPct val="110000"/>
              </a:lnSpc>
            </a:pPr>
            <a:r>
              <a:rPr lang="en-US" sz="2400" b="1" dirty="0">
                <a:latin typeface="Raleway"/>
              </a:rPr>
              <a:t>Fairness</a:t>
            </a:r>
            <a:endParaRPr lang="en-US" dirty="0">
              <a:latin typeface="Raleway"/>
            </a:endParaRPr>
          </a:p>
          <a:p>
            <a:pPr marL="342900" indent="-342900">
              <a:lnSpc>
                <a:spcPct val="110000"/>
              </a:lnSpc>
            </a:pPr>
            <a:r>
              <a:rPr lang="en-US" sz="2400" b="1" dirty="0">
                <a:latin typeface="Raleway"/>
              </a:rPr>
              <a:t>Accountability and Governance</a:t>
            </a:r>
            <a:endParaRPr lang="en-US" dirty="0"/>
          </a:p>
          <a:p>
            <a:pPr marL="342900" indent="-342900">
              <a:lnSpc>
                <a:spcPct val="110000"/>
              </a:lnSpc>
            </a:pPr>
            <a:r>
              <a:rPr lang="en-US" sz="2400" b="1" dirty="0">
                <a:latin typeface="Raleway"/>
              </a:rPr>
              <a:t>Contestability and Redress</a:t>
            </a:r>
            <a:endParaRPr lang="en-US" dirty="0"/>
          </a:p>
          <a:p>
            <a:pPr marL="0" indent="0">
              <a:lnSpc>
                <a:spcPct val="110000"/>
              </a:lnSpc>
              <a:buNone/>
            </a:pPr>
            <a:endParaRPr lang="en-US" sz="2400" b="1" dirty="0"/>
          </a:p>
          <a:p>
            <a:pPr marL="0" indent="0">
              <a:lnSpc>
                <a:spcPct val="110000"/>
              </a:lnSpc>
              <a:buNone/>
            </a:pPr>
            <a:endParaRPr lang="en-US" sz="2400" b="1" dirty="0"/>
          </a:p>
        </p:txBody>
      </p:sp>
      <p:sp>
        <p:nvSpPr>
          <p:cNvPr id="4" name="AutoShape 2" descr="A close up of a lock&#10;&#10;AI-generated content may be incorrect.">
            <a:extLst>
              <a:ext uri="{FF2B5EF4-FFF2-40B4-BE49-F238E27FC236}">
                <a16:creationId xmlns:a16="http://schemas.microsoft.com/office/drawing/2014/main" xmlns="" id="{A3A3DBB3-BA96-ACE4-4E4D-629371071E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A close up of a lock&#10;&#10;AI-generated content may be incorrect.">
            <a:extLst>
              <a:ext uri="{FF2B5EF4-FFF2-40B4-BE49-F238E27FC236}">
                <a16:creationId xmlns:a16="http://schemas.microsoft.com/office/drawing/2014/main" xmlns="" id="{D855DC1B-5D94-5E41-FBB2-88A0C4C667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A gavel on a stand&#10;&#10;AI-generated content may be incorrect.">
            <a:extLst>
              <a:ext uri="{FF2B5EF4-FFF2-40B4-BE49-F238E27FC236}">
                <a16:creationId xmlns:a16="http://schemas.microsoft.com/office/drawing/2014/main" xmlns="" id="{728AA7D3-71F0-0487-7D79-8EAD0FA187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399" b="260"/>
          <a:stretch>
            <a:fillRect/>
          </a:stretch>
        </p:blipFill>
        <p:spPr>
          <a:xfrm>
            <a:off x="7993446" y="739994"/>
            <a:ext cx="3127380" cy="2823685"/>
          </a:xfrm>
          <a:prstGeom prst="rect">
            <a:avLst/>
          </a:prstGeom>
        </p:spPr>
      </p:pic>
      <p:pic>
        <p:nvPicPr>
          <p:cNvPr id="7" name="Picture 6" descr="A stack of rocks on a wood surface">
            <a:extLst>
              <a:ext uri="{FF2B5EF4-FFF2-40B4-BE49-F238E27FC236}">
                <a16:creationId xmlns:a16="http://schemas.microsoft.com/office/drawing/2014/main" xmlns="" id="{D937BB5A-66F1-E1C8-7C72-1394389F88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6548" y="3918513"/>
            <a:ext cx="3141785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0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671F53A-3211-1161-6BE5-F86E77545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96DAFE-B714-0B9F-1204-2DD55203E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5934075" cy="1401763"/>
          </a:xfrm>
        </p:spPr>
        <p:txBody>
          <a:bodyPr/>
          <a:lstStyle/>
          <a:p>
            <a:r>
              <a:rPr lang="en-US" b="0" dirty="0">
                <a:latin typeface="ARU Raisonne DemiBold"/>
              </a:rPr>
              <a:t>Data Protection Principles in AI</a:t>
            </a:r>
            <a:endParaRPr lang="en-US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C553CF-D4A1-46CC-DA5A-867731AD2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996230" cy="4351338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>
              <a:buNone/>
            </a:pPr>
            <a:r>
              <a:rPr lang="en-US" sz="2400" dirty="0">
                <a:latin typeface="Raleway"/>
              </a:rPr>
              <a:t>The ICO addresses key principles for AI developers and deployers, including:</a:t>
            </a: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400" dirty="0">
                <a:latin typeface="Raleway"/>
              </a:rPr>
              <a:t>    ◦ Lawfulness, Fairness, and Transparency</a:t>
            </a:r>
            <a:endParaRPr lang="en-US" dirty="0"/>
          </a:p>
          <a:p>
            <a:pPr marL="0" indent="0">
              <a:lnSpc>
                <a:spcPct val="110000"/>
              </a:lnSpc>
              <a:buNone/>
            </a:pPr>
            <a:endParaRPr lang="en-US" sz="2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latin typeface="Raleway"/>
              </a:rPr>
              <a:t>Automated Decision-Making (Article 22 UK GDPR): </a:t>
            </a:r>
            <a:endParaRPr lang="en-US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latin typeface="Raleway"/>
              </a:rPr>
              <a:t>This requires organizations using solely automated decision-making that has legal or similarly significant effects to provide individuals with information, offer simple ways to challenge the decision, and conduct regular checks</a:t>
            </a:r>
            <a:endParaRPr lang="en-US" sz="2400" dirty="0"/>
          </a:p>
          <a:p>
            <a:pPr marL="0" indent="0">
              <a:lnSpc>
                <a:spcPct val="110000"/>
              </a:lnSpc>
              <a:buNone/>
            </a:pPr>
            <a:endParaRPr lang="en-US" sz="2400" b="1" dirty="0"/>
          </a:p>
        </p:txBody>
      </p:sp>
      <p:sp>
        <p:nvSpPr>
          <p:cNvPr id="4" name="AutoShape 2" descr="A close up of a lock&#10;&#10;AI-generated content may be incorrect.">
            <a:extLst>
              <a:ext uri="{FF2B5EF4-FFF2-40B4-BE49-F238E27FC236}">
                <a16:creationId xmlns:a16="http://schemas.microsoft.com/office/drawing/2014/main" xmlns="" id="{056AFF32-F6A4-8067-4F7F-5034F7886B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A close up of a lock&#10;&#10;AI-generated content may be incorrect.">
            <a:extLst>
              <a:ext uri="{FF2B5EF4-FFF2-40B4-BE49-F238E27FC236}">
                <a16:creationId xmlns:a16="http://schemas.microsoft.com/office/drawing/2014/main" xmlns="" id="{2165D354-14EB-C202-2DA8-4699B360F9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A gavel on a stand&#10;&#10;AI-generated content may be incorrect.">
            <a:extLst>
              <a:ext uri="{FF2B5EF4-FFF2-40B4-BE49-F238E27FC236}">
                <a16:creationId xmlns:a16="http://schemas.microsoft.com/office/drawing/2014/main" xmlns="" id="{40203EF8-75CB-600B-5771-E94F218BDB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399" b="260"/>
          <a:stretch>
            <a:fillRect/>
          </a:stretch>
        </p:blipFill>
        <p:spPr>
          <a:xfrm>
            <a:off x="7993446" y="739994"/>
            <a:ext cx="3127380" cy="2823685"/>
          </a:xfrm>
          <a:prstGeom prst="rect">
            <a:avLst/>
          </a:prstGeom>
        </p:spPr>
      </p:pic>
      <p:pic>
        <p:nvPicPr>
          <p:cNvPr id="7" name="Picture 6" descr="A stack of rocks on a wood surface">
            <a:extLst>
              <a:ext uri="{FF2B5EF4-FFF2-40B4-BE49-F238E27FC236}">
                <a16:creationId xmlns:a16="http://schemas.microsoft.com/office/drawing/2014/main" xmlns="" id="{56C1D011-9523-B725-E688-D56A7B06FB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6548" y="3918513"/>
            <a:ext cx="3141785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178319"/>
      </p:ext>
    </p:extLst>
  </p:cSld>
  <p:clrMapOvr>
    <a:masterClrMapping/>
  </p:clrMapOvr>
</p:sld>
</file>

<file path=ppt/theme/theme1.xml><?xml version="1.0" encoding="utf-8"?>
<a:theme xmlns:a="http://schemas.openxmlformats.org/drawingml/2006/main" name="Learning material Introduction to AI and Cybersecurity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template" id="{5528492B-4A06-5741-ACC8-520F115EEEDE}" vid="{EEDC95CB-46CD-934D-9814-46EE9DE533BE}"/>
    </a:ext>
  </a:extLst>
</a:theme>
</file>

<file path=ppt/theme/theme2.xml><?xml version="1.0" encoding="utf-8"?>
<a:theme xmlns:a="http://schemas.openxmlformats.org/drawingml/2006/main" name="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template" id="{5528492B-4A06-5741-ACC8-520F115EEEDE}" vid="{1C7B3980-38A8-F947-91FC-9AA841F5E548}"/>
    </a:ext>
  </a:extLst>
</a:theme>
</file>

<file path=ppt/theme/theme3.xml><?xml version="1.0" encoding="utf-8"?>
<a:theme xmlns:a="http://schemas.openxmlformats.org/drawingml/2006/main" name="1_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template" id="{5528492B-4A06-5741-ACC8-520F115EEEDE}" vid="{F02BA954-05A2-A343-A64C-619C848309C1}"/>
    </a:ext>
  </a:extLst>
</a:theme>
</file>

<file path=ppt/theme/theme4.xml><?xml version="1.0" encoding="utf-8"?>
<a:theme xmlns:a="http://schemas.openxmlformats.org/drawingml/2006/main" name="4_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template" id="{5528492B-4A06-5741-ACC8-520F115EEEDE}" vid="{241CFC4B-80BA-2749-A144-5EEA7730A2FF}"/>
    </a:ext>
  </a:extLst>
</a:theme>
</file>

<file path=ppt/theme/theme5.xml><?xml version="1.0" encoding="utf-8"?>
<a:theme xmlns:a="http://schemas.openxmlformats.org/drawingml/2006/main" name="2_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template" id="{5528492B-4A06-5741-ACC8-520F115EEEDE}" vid="{1416A6FC-F557-BA42-B332-A7BA790E97CC}"/>
    </a:ext>
  </a:extLst>
</a:theme>
</file>

<file path=ppt/theme/theme6.xml><?xml version="1.0" encoding="utf-8"?>
<a:theme xmlns:a="http://schemas.openxmlformats.org/drawingml/2006/main" name="5_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template" id="{5528492B-4A06-5741-ACC8-520F115EEEDE}" vid="{AF2A6B05-9FFA-0640-93F0-87B8CA4E625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Learning material Introduction to AI and Cybersecurity</Template>
  <TotalTime>0</TotalTime>
  <Words>250</Words>
  <Application>Microsoft Office PowerPoint</Application>
  <PresentationFormat>Custom</PresentationFormat>
  <Paragraphs>33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Learning material Introduction to AI and Cybersecurity</vt:lpstr>
      <vt:lpstr>ARU Brand</vt:lpstr>
      <vt:lpstr>1_ARU Brand</vt:lpstr>
      <vt:lpstr>4_ARU Brand</vt:lpstr>
      <vt:lpstr>2_ARU Brand</vt:lpstr>
      <vt:lpstr>5_ARU Brand</vt:lpstr>
      <vt:lpstr>PowerPoint Presentation</vt:lpstr>
      <vt:lpstr>AI Governance &amp; Ethics</vt:lpstr>
      <vt:lpstr>AI Governance &amp; Ethics</vt:lpstr>
      <vt:lpstr>Data Protection Principles in AI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Mughni</dc:creator>
  <cp:lastModifiedBy>Mughni</cp:lastModifiedBy>
  <cp:revision>2234</cp:revision>
  <dcterms:created xsi:type="dcterms:W3CDTF">2025-10-31T10:54:18Z</dcterms:created>
  <dcterms:modified xsi:type="dcterms:W3CDTF">2025-12-07T15:32:17Z</dcterms:modified>
</cp:coreProperties>
</file>